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72" r:id="rId4"/>
    <p:sldId id="271" r:id="rId5"/>
    <p:sldId id="273" r:id="rId6"/>
    <p:sldId id="270" r:id="rId7"/>
    <p:sldId id="269" r:id="rId8"/>
    <p:sldId id="268" r:id="rId9"/>
    <p:sldId id="267" r:id="rId10"/>
    <p:sldId id="266" r:id="rId11"/>
    <p:sldId id="265" r:id="rId12"/>
    <p:sldId id="296" r:id="rId13"/>
    <p:sldId id="277" r:id="rId14"/>
    <p:sldId id="297" r:id="rId15"/>
    <p:sldId id="299" r:id="rId16"/>
    <p:sldId id="298" r:id="rId17"/>
    <p:sldId id="262" r:id="rId18"/>
    <p:sldId id="264" r:id="rId19"/>
    <p:sldId id="300" r:id="rId20"/>
    <p:sldId id="301" r:id="rId21"/>
    <p:sldId id="276" r:id="rId22"/>
    <p:sldId id="305" r:id="rId23"/>
    <p:sldId id="302" r:id="rId24"/>
    <p:sldId id="304" r:id="rId25"/>
    <p:sldId id="303" r:id="rId26"/>
    <p:sldId id="306" r:id="rId27"/>
    <p:sldId id="275" r:id="rId28"/>
    <p:sldId id="274" r:id="rId29"/>
    <p:sldId id="259" r:id="rId30"/>
    <p:sldId id="260" r:id="rId31"/>
    <p:sldId id="258" r:id="rId32"/>
    <p:sldId id="261" r:id="rId33"/>
    <p:sldId id="282" r:id="rId34"/>
    <p:sldId id="280" r:id="rId35"/>
    <p:sldId id="283" r:id="rId36"/>
    <p:sldId id="281" r:id="rId37"/>
    <p:sldId id="263" r:id="rId38"/>
    <p:sldId id="279" r:id="rId39"/>
    <p:sldId id="278" r:id="rId40"/>
    <p:sldId id="284" r:id="rId41"/>
    <p:sldId id="285" r:id="rId42"/>
    <p:sldId id="286" r:id="rId43"/>
    <p:sldId id="294" r:id="rId44"/>
    <p:sldId id="293" r:id="rId45"/>
    <p:sldId id="292" r:id="rId46"/>
    <p:sldId id="291" r:id="rId47"/>
    <p:sldId id="295" r:id="rId48"/>
    <p:sldId id="288" r:id="rId49"/>
    <p:sldId id="289" r:id="rId50"/>
    <p:sldId id="287" r:id="rId51"/>
    <p:sldId id="290" r:id="rId5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2" autoAdjust="0"/>
    <p:restoredTop sz="94660"/>
  </p:normalViewPr>
  <p:slideViewPr>
    <p:cSldViewPr snapToGrid="0">
      <p:cViewPr varScale="1">
        <p:scale>
          <a:sx n="83" d="100"/>
          <a:sy n="83" d="100"/>
        </p:scale>
        <p:origin x="665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NOVO\AppData\Local\Temp\Muestras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563161899787928E-2"/>
          <c:y val="9.4923474561278628E-2"/>
          <c:w val="0.8194395642741189"/>
          <c:h val="0.79822506561679785"/>
        </c:manualLayout>
      </c:layout>
      <c:lineChart>
        <c:grouping val="standard"/>
        <c:varyColors val="0"/>
        <c:ser>
          <c:idx val="0"/>
          <c:order val="0"/>
          <c:tx>
            <c:strRef>
              <c:f>Muestras!$C$1</c:f>
              <c:strCache>
                <c:ptCount val="1"/>
                <c:pt idx="0">
                  <c:v>CS</c:v>
                </c:pt>
              </c:strCache>
            </c:strRef>
          </c:tx>
          <c:marker>
            <c:symbol val="none"/>
          </c:marker>
          <c:cat>
            <c:numRef>
              <c:f>Muestras!$B$2:$B$93</c:f>
              <c:numCache>
                <c:formatCode>dd/mm/yyyy</c:formatCode>
                <c:ptCount val="92"/>
                <c:pt idx="0">
                  <c:v>43618</c:v>
                </c:pt>
                <c:pt idx="1">
                  <c:v>43620</c:v>
                </c:pt>
                <c:pt idx="2">
                  <c:v>43622</c:v>
                </c:pt>
                <c:pt idx="3">
                  <c:v>43624</c:v>
                </c:pt>
                <c:pt idx="4">
                  <c:v>43626</c:v>
                </c:pt>
                <c:pt idx="5">
                  <c:v>43627</c:v>
                </c:pt>
                <c:pt idx="6">
                  <c:v>43628</c:v>
                </c:pt>
                <c:pt idx="7">
                  <c:v>43629</c:v>
                </c:pt>
                <c:pt idx="8">
                  <c:v>43631</c:v>
                </c:pt>
                <c:pt idx="9">
                  <c:v>43633</c:v>
                </c:pt>
                <c:pt idx="10">
                  <c:v>43635</c:v>
                </c:pt>
                <c:pt idx="11">
                  <c:v>43637</c:v>
                </c:pt>
                <c:pt idx="12">
                  <c:v>43639</c:v>
                </c:pt>
                <c:pt idx="13">
                  <c:v>43641</c:v>
                </c:pt>
                <c:pt idx="14">
                  <c:v>43645</c:v>
                </c:pt>
                <c:pt idx="15">
                  <c:v>43649</c:v>
                </c:pt>
                <c:pt idx="16">
                  <c:v>43651</c:v>
                </c:pt>
                <c:pt idx="17">
                  <c:v>43653</c:v>
                </c:pt>
                <c:pt idx="18">
                  <c:v>43655</c:v>
                </c:pt>
                <c:pt idx="19">
                  <c:v>43659</c:v>
                </c:pt>
                <c:pt idx="20">
                  <c:v>43662</c:v>
                </c:pt>
                <c:pt idx="21">
                  <c:v>43663</c:v>
                </c:pt>
                <c:pt idx="22">
                  <c:v>43667</c:v>
                </c:pt>
                <c:pt idx="23">
                  <c:v>43669</c:v>
                </c:pt>
                <c:pt idx="24">
                  <c:v>43671</c:v>
                </c:pt>
                <c:pt idx="25">
                  <c:v>43673</c:v>
                </c:pt>
                <c:pt idx="26">
                  <c:v>43675</c:v>
                </c:pt>
                <c:pt idx="27">
                  <c:v>43677</c:v>
                </c:pt>
                <c:pt idx="28">
                  <c:v>43679</c:v>
                </c:pt>
                <c:pt idx="29">
                  <c:v>43681</c:v>
                </c:pt>
                <c:pt idx="30">
                  <c:v>43683</c:v>
                </c:pt>
                <c:pt idx="31">
                  <c:v>43685</c:v>
                </c:pt>
                <c:pt idx="32">
                  <c:v>43687</c:v>
                </c:pt>
                <c:pt idx="33">
                  <c:v>43691</c:v>
                </c:pt>
                <c:pt idx="34">
                  <c:v>43693</c:v>
                </c:pt>
                <c:pt idx="35">
                  <c:v>43695</c:v>
                </c:pt>
                <c:pt idx="36">
                  <c:v>43697</c:v>
                </c:pt>
                <c:pt idx="37">
                  <c:v>43699</c:v>
                </c:pt>
                <c:pt idx="38">
                  <c:v>43700</c:v>
                </c:pt>
                <c:pt idx="39">
                  <c:v>43703</c:v>
                </c:pt>
                <c:pt idx="40">
                  <c:v>43705</c:v>
                </c:pt>
                <c:pt idx="41">
                  <c:v>43707</c:v>
                </c:pt>
                <c:pt idx="42">
                  <c:v>43707</c:v>
                </c:pt>
                <c:pt idx="43">
                  <c:v>43709</c:v>
                </c:pt>
                <c:pt idx="44">
                  <c:v>43709</c:v>
                </c:pt>
                <c:pt idx="45">
                  <c:v>43711</c:v>
                </c:pt>
                <c:pt idx="46">
                  <c:v>43713</c:v>
                </c:pt>
                <c:pt idx="47">
                  <c:v>43713</c:v>
                </c:pt>
                <c:pt idx="48">
                  <c:v>43716</c:v>
                </c:pt>
                <c:pt idx="49">
                  <c:v>43717</c:v>
                </c:pt>
                <c:pt idx="50">
                  <c:v>43719</c:v>
                </c:pt>
                <c:pt idx="51">
                  <c:v>43721</c:v>
                </c:pt>
                <c:pt idx="52">
                  <c:v>43725</c:v>
                </c:pt>
                <c:pt idx="53">
                  <c:v>43731</c:v>
                </c:pt>
                <c:pt idx="54">
                  <c:v>43735</c:v>
                </c:pt>
                <c:pt idx="55">
                  <c:v>43737</c:v>
                </c:pt>
                <c:pt idx="56">
                  <c:v>43739</c:v>
                </c:pt>
                <c:pt idx="57">
                  <c:v>43739</c:v>
                </c:pt>
                <c:pt idx="58">
                  <c:v>43741</c:v>
                </c:pt>
                <c:pt idx="59">
                  <c:v>43743</c:v>
                </c:pt>
                <c:pt idx="60">
                  <c:v>43745</c:v>
                </c:pt>
                <c:pt idx="61">
                  <c:v>43747</c:v>
                </c:pt>
                <c:pt idx="62">
                  <c:v>43748</c:v>
                </c:pt>
                <c:pt idx="63">
                  <c:v>43749</c:v>
                </c:pt>
                <c:pt idx="64">
                  <c:v>43753</c:v>
                </c:pt>
                <c:pt idx="65">
                  <c:v>43755</c:v>
                </c:pt>
                <c:pt idx="66">
                  <c:v>43755</c:v>
                </c:pt>
                <c:pt idx="67">
                  <c:v>43757</c:v>
                </c:pt>
                <c:pt idx="68">
                  <c:v>43762</c:v>
                </c:pt>
                <c:pt idx="69">
                  <c:v>43763</c:v>
                </c:pt>
                <c:pt idx="70">
                  <c:v>43765</c:v>
                </c:pt>
                <c:pt idx="71">
                  <c:v>43767</c:v>
                </c:pt>
                <c:pt idx="72">
                  <c:v>43769</c:v>
                </c:pt>
                <c:pt idx="73">
                  <c:v>43771</c:v>
                </c:pt>
                <c:pt idx="74">
                  <c:v>43773</c:v>
                </c:pt>
                <c:pt idx="75">
                  <c:v>43776</c:v>
                </c:pt>
                <c:pt idx="76">
                  <c:v>43776</c:v>
                </c:pt>
                <c:pt idx="77">
                  <c:v>43776</c:v>
                </c:pt>
                <c:pt idx="78">
                  <c:v>43779</c:v>
                </c:pt>
                <c:pt idx="79">
                  <c:v>43781</c:v>
                </c:pt>
                <c:pt idx="80">
                  <c:v>43783</c:v>
                </c:pt>
                <c:pt idx="81">
                  <c:v>43783</c:v>
                </c:pt>
                <c:pt idx="82">
                  <c:v>43785</c:v>
                </c:pt>
                <c:pt idx="83">
                  <c:v>43787</c:v>
                </c:pt>
                <c:pt idx="84">
                  <c:v>43788</c:v>
                </c:pt>
                <c:pt idx="85">
                  <c:v>43791</c:v>
                </c:pt>
                <c:pt idx="86">
                  <c:v>43793</c:v>
                </c:pt>
                <c:pt idx="87">
                  <c:v>43795</c:v>
                </c:pt>
                <c:pt idx="88">
                  <c:v>43797</c:v>
                </c:pt>
                <c:pt idx="89">
                  <c:v>43797</c:v>
                </c:pt>
                <c:pt idx="90">
                  <c:v>43797</c:v>
                </c:pt>
                <c:pt idx="91">
                  <c:v>43800</c:v>
                </c:pt>
              </c:numCache>
            </c:numRef>
          </c:cat>
          <c:val>
            <c:numRef>
              <c:f>Muestras!$C$2:$C$93</c:f>
              <c:numCache>
                <c:formatCode>General</c:formatCode>
                <c:ptCount val="92"/>
                <c:pt idx="0">
                  <c:v>208</c:v>
                </c:pt>
                <c:pt idx="1">
                  <c:v>148</c:v>
                </c:pt>
                <c:pt idx="2">
                  <c:v>244</c:v>
                </c:pt>
                <c:pt idx="3">
                  <c:v>217</c:v>
                </c:pt>
                <c:pt idx="4">
                  <c:v>191</c:v>
                </c:pt>
                <c:pt idx="5">
                  <c:v>211</c:v>
                </c:pt>
                <c:pt idx="6">
                  <c:v>231</c:v>
                </c:pt>
                <c:pt idx="7">
                  <c:v>175</c:v>
                </c:pt>
                <c:pt idx="8">
                  <c:v>145</c:v>
                </c:pt>
                <c:pt idx="9">
                  <c:v>152</c:v>
                </c:pt>
                <c:pt idx="10">
                  <c:v>148</c:v>
                </c:pt>
                <c:pt idx="11">
                  <c:v>183</c:v>
                </c:pt>
                <c:pt idx="12">
                  <c:v>149</c:v>
                </c:pt>
                <c:pt idx="13">
                  <c:v>115</c:v>
                </c:pt>
                <c:pt idx="14">
                  <c:v>159</c:v>
                </c:pt>
                <c:pt idx="15">
                  <c:v>161</c:v>
                </c:pt>
                <c:pt idx="16">
                  <c:v>166</c:v>
                </c:pt>
                <c:pt idx="17">
                  <c:v>214</c:v>
                </c:pt>
                <c:pt idx="18">
                  <c:v>163</c:v>
                </c:pt>
                <c:pt idx="19">
                  <c:v>156</c:v>
                </c:pt>
                <c:pt idx="20">
                  <c:v>134</c:v>
                </c:pt>
                <c:pt idx="21">
                  <c:v>114</c:v>
                </c:pt>
                <c:pt idx="22">
                  <c:v>150</c:v>
                </c:pt>
                <c:pt idx="23">
                  <c:v>190</c:v>
                </c:pt>
                <c:pt idx="24">
                  <c:v>177</c:v>
                </c:pt>
                <c:pt idx="25">
                  <c:v>161</c:v>
                </c:pt>
                <c:pt idx="26">
                  <c:v>183</c:v>
                </c:pt>
                <c:pt idx="27">
                  <c:v>219</c:v>
                </c:pt>
                <c:pt idx="28">
                  <c:v>234</c:v>
                </c:pt>
                <c:pt idx="29">
                  <c:v>183</c:v>
                </c:pt>
                <c:pt idx="30">
                  <c:v>208</c:v>
                </c:pt>
                <c:pt idx="31">
                  <c:v>167</c:v>
                </c:pt>
                <c:pt idx="32">
                  <c:v>191</c:v>
                </c:pt>
                <c:pt idx="33">
                  <c:v>208</c:v>
                </c:pt>
                <c:pt idx="34">
                  <c:v>162</c:v>
                </c:pt>
                <c:pt idx="35">
                  <c:v>154</c:v>
                </c:pt>
                <c:pt idx="36">
                  <c:v>204</c:v>
                </c:pt>
                <c:pt idx="37">
                  <c:v>238</c:v>
                </c:pt>
                <c:pt idx="38">
                  <c:v>235</c:v>
                </c:pt>
                <c:pt idx="39">
                  <c:v>228</c:v>
                </c:pt>
                <c:pt idx="40">
                  <c:v>184</c:v>
                </c:pt>
                <c:pt idx="41">
                  <c:v>199</c:v>
                </c:pt>
                <c:pt idx="42">
                  <c:v>221</c:v>
                </c:pt>
                <c:pt idx="43">
                  <c:v>190</c:v>
                </c:pt>
                <c:pt idx="44">
                  <c:v>190</c:v>
                </c:pt>
                <c:pt idx="45">
                  <c:v>208</c:v>
                </c:pt>
                <c:pt idx="46">
                  <c:v>218</c:v>
                </c:pt>
                <c:pt idx="47">
                  <c:v>225</c:v>
                </c:pt>
                <c:pt idx="48">
                  <c:v>228</c:v>
                </c:pt>
                <c:pt idx="49">
                  <c:v>265</c:v>
                </c:pt>
                <c:pt idx="50">
                  <c:v>329</c:v>
                </c:pt>
                <c:pt idx="51">
                  <c:v>272</c:v>
                </c:pt>
                <c:pt idx="52">
                  <c:v>221</c:v>
                </c:pt>
                <c:pt idx="53">
                  <c:v>217</c:v>
                </c:pt>
                <c:pt idx="54">
                  <c:v>172</c:v>
                </c:pt>
                <c:pt idx="55">
                  <c:v>215</c:v>
                </c:pt>
                <c:pt idx="56">
                  <c:v>141</c:v>
                </c:pt>
                <c:pt idx="57">
                  <c:v>141</c:v>
                </c:pt>
                <c:pt idx="58">
                  <c:v>172</c:v>
                </c:pt>
                <c:pt idx="59">
                  <c:v>158</c:v>
                </c:pt>
                <c:pt idx="60">
                  <c:v>133</c:v>
                </c:pt>
                <c:pt idx="61">
                  <c:v>135</c:v>
                </c:pt>
                <c:pt idx="62">
                  <c:v>128</c:v>
                </c:pt>
                <c:pt idx="63">
                  <c:v>126</c:v>
                </c:pt>
                <c:pt idx="64">
                  <c:v>127</c:v>
                </c:pt>
                <c:pt idx="65">
                  <c:v>117</c:v>
                </c:pt>
                <c:pt idx="66">
                  <c:v>138</c:v>
                </c:pt>
                <c:pt idx="67">
                  <c:v>150</c:v>
                </c:pt>
                <c:pt idx="68">
                  <c:v>117</c:v>
                </c:pt>
                <c:pt idx="69">
                  <c:v>111</c:v>
                </c:pt>
                <c:pt idx="70">
                  <c:v>124</c:v>
                </c:pt>
                <c:pt idx="71">
                  <c:v>124</c:v>
                </c:pt>
                <c:pt idx="72">
                  <c:v>113</c:v>
                </c:pt>
                <c:pt idx="73">
                  <c:v>147</c:v>
                </c:pt>
                <c:pt idx="74">
                  <c:v>140</c:v>
                </c:pt>
                <c:pt idx="75">
                  <c:v>152</c:v>
                </c:pt>
                <c:pt idx="76">
                  <c:v>139</c:v>
                </c:pt>
                <c:pt idx="77">
                  <c:v>156</c:v>
                </c:pt>
                <c:pt idx="78">
                  <c:v>130</c:v>
                </c:pt>
                <c:pt idx="79">
                  <c:v>110</c:v>
                </c:pt>
                <c:pt idx="80">
                  <c:v>122</c:v>
                </c:pt>
                <c:pt idx="81">
                  <c:v>110</c:v>
                </c:pt>
                <c:pt idx="82">
                  <c:v>117</c:v>
                </c:pt>
                <c:pt idx="83">
                  <c:v>114</c:v>
                </c:pt>
                <c:pt idx="84">
                  <c:v>130</c:v>
                </c:pt>
                <c:pt idx="85">
                  <c:v>85</c:v>
                </c:pt>
                <c:pt idx="86">
                  <c:v>105</c:v>
                </c:pt>
                <c:pt idx="87">
                  <c:v>80</c:v>
                </c:pt>
                <c:pt idx="88">
                  <c:v>84</c:v>
                </c:pt>
                <c:pt idx="89">
                  <c:v>96</c:v>
                </c:pt>
                <c:pt idx="90">
                  <c:v>78</c:v>
                </c:pt>
                <c:pt idx="91">
                  <c:v>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638-462B-8635-742FADF89F23}"/>
            </c:ext>
          </c:extLst>
        </c:ser>
        <c:ser>
          <c:idx val="1"/>
          <c:order val="1"/>
          <c:tx>
            <c:strRef>
              <c:f>Muestras!$D$1</c:f>
              <c:strCache>
                <c:ptCount val="1"/>
                <c:pt idx="0">
                  <c:v>BA</c:v>
                </c:pt>
              </c:strCache>
            </c:strRef>
          </c:tx>
          <c:marker>
            <c:symbol val="none"/>
          </c:marker>
          <c:cat>
            <c:numRef>
              <c:f>Muestras!$B$2:$B$93</c:f>
              <c:numCache>
                <c:formatCode>dd/mm/yyyy</c:formatCode>
                <c:ptCount val="92"/>
                <c:pt idx="0">
                  <c:v>43618</c:v>
                </c:pt>
                <c:pt idx="1">
                  <c:v>43620</c:v>
                </c:pt>
                <c:pt idx="2">
                  <c:v>43622</c:v>
                </c:pt>
                <c:pt idx="3">
                  <c:v>43624</c:v>
                </c:pt>
                <c:pt idx="4">
                  <c:v>43626</c:v>
                </c:pt>
                <c:pt idx="5">
                  <c:v>43627</c:v>
                </c:pt>
                <c:pt idx="6">
                  <c:v>43628</c:v>
                </c:pt>
                <c:pt idx="7">
                  <c:v>43629</c:v>
                </c:pt>
                <c:pt idx="8">
                  <c:v>43631</c:v>
                </c:pt>
                <c:pt idx="9">
                  <c:v>43633</c:v>
                </c:pt>
                <c:pt idx="10">
                  <c:v>43635</c:v>
                </c:pt>
                <c:pt idx="11">
                  <c:v>43637</c:v>
                </c:pt>
                <c:pt idx="12">
                  <c:v>43639</c:v>
                </c:pt>
                <c:pt idx="13">
                  <c:v>43641</c:v>
                </c:pt>
                <c:pt idx="14">
                  <c:v>43645</c:v>
                </c:pt>
                <c:pt idx="15">
                  <c:v>43649</c:v>
                </c:pt>
                <c:pt idx="16">
                  <c:v>43651</c:v>
                </c:pt>
                <c:pt idx="17">
                  <c:v>43653</c:v>
                </c:pt>
                <c:pt idx="18">
                  <c:v>43655</c:v>
                </c:pt>
                <c:pt idx="19">
                  <c:v>43659</c:v>
                </c:pt>
                <c:pt idx="20">
                  <c:v>43662</c:v>
                </c:pt>
                <c:pt idx="21">
                  <c:v>43663</c:v>
                </c:pt>
                <c:pt idx="22">
                  <c:v>43667</c:v>
                </c:pt>
                <c:pt idx="23">
                  <c:v>43669</c:v>
                </c:pt>
                <c:pt idx="24">
                  <c:v>43671</c:v>
                </c:pt>
                <c:pt idx="25">
                  <c:v>43673</c:v>
                </c:pt>
                <c:pt idx="26">
                  <c:v>43675</c:v>
                </c:pt>
                <c:pt idx="27">
                  <c:v>43677</c:v>
                </c:pt>
                <c:pt idx="28">
                  <c:v>43679</c:v>
                </c:pt>
                <c:pt idx="29">
                  <c:v>43681</c:v>
                </c:pt>
                <c:pt idx="30">
                  <c:v>43683</c:v>
                </c:pt>
                <c:pt idx="31">
                  <c:v>43685</c:v>
                </c:pt>
                <c:pt idx="32">
                  <c:v>43687</c:v>
                </c:pt>
                <c:pt idx="33">
                  <c:v>43691</c:v>
                </c:pt>
                <c:pt idx="34">
                  <c:v>43693</c:v>
                </c:pt>
                <c:pt idx="35">
                  <c:v>43695</c:v>
                </c:pt>
                <c:pt idx="36">
                  <c:v>43697</c:v>
                </c:pt>
                <c:pt idx="37">
                  <c:v>43699</c:v>
                </c:pt>
                <c:pt idx="38">
                  <c:v>43700</c:v>
                </c:pt>
                <c:pt idx="39">
                  <c:v>43703</c:v>
                </c:pt>
                <c:pt idx="40">
                  <c:v>43705</c:v>
                </c:pt>
                <c:pt idx="41">
                  <c:v>43707</c:v>
                </c:pt>
                <c:pt idx="42">
                  <c:v>43707</c:v>
                </c:pt>
                <c:pt idx="43">
                  <c:v>43709</c:v>
                </c:pt>
                <c:pt idx="44">
                  <c:v>43709</c:v>
                </c:pt>
                <c:pt idx="45">
                  <c:v>43711</c:v>
                </c:pt>
                <c:pt idx="46">
                  <c:v>43713</c:v>
                </c:pt>
                <c:pt idx="47">
                  <c:v>43713</c:v>
                </c:pt>
                <c:pt idx="48">
                  <c:v>43716</c:v>
                </c:pt>
                <c:pt idx="49">
                  <c:v>43717</c:v>
                </c:pt>
                <c:pt idx="50">
                  <c:v>43719</c:v>
                </c:pt>
                <c:pt idx="51">
                  <c:v>43721</c:v>
                </c:pt>
                <c:pt idx="52">
                  <c:v>43725</c:v>
                </c:pt>
                <c:pt idx="53">
                  <c:v>43731</c:v>
                </c:pt>
                <c:pt idx="54">
                  <c:v>43735</c:v>
                </c:pt>
                <c:pt idx="55">
                  <c:v>43737</c:v>
                </c:pt>
                <c:pt idx="56">
                  <c:v>43739</c:v>
                </c:pt>
                <c:pt idx="57">
                  <c:v>43739</c:v>
                </c:pt>
                <c:pt idx="58">
                  <c:v>43741</c:v>
                </c:pt>
                <c:pt idx="59">
                  <c:v>43743</c:v>
                </c:pt>
                <c:pt idx="60">
                  <c:v>43745</c:v>
                </c:pt>
                <c:pt idx="61">
                  <c:v>43747</c:v>
                </c:pt>
                <c:pt idx="62">
                  <c:v>43748</c:v>
                </c:pt>
                <c:pt idx="63">
                  <c:v>43749</c:v>
                </c:pt>
                <c:pt idx="64">
                  <c:v>43753</c:v>
                </c:pt>
                <c:pt idx="65">
                  <c:v>43755</c:v>
                </c:pt>
                <c:pt idx="66">
                  <c:v>43755</c:v>
                </c:pt>
                <c:pt idx="67">
                  <c:v>43757</c:v>
                </c:pt>
                <c:pt idx="68">
                  <c:v>43762</c:v>
                </c:pt>
                <c:pt idx="69">
                  <c:v>43763</c:v>
                </c:pt>
                <c:pt idx="70">
                  <c:v>43765</c:v>
                </c:pt>
                <c:pt idx="71">
                  <c:v>43767</c:v>
                </c:pt>
                <c:pt idx="72">
                  <c:v>43769</c:v>
                </c:pt>
                <c:pt idx="73">
                  <c:v>43771</c:v>
                </c:pt>
                <c:pt idx="74">
                  <c:v>43773</c:v>
                </c:pt>
                <c:pt idx="75">
                  <c:v>43776</c:v>
                </c:pt>
                <c:pt idx="76">
                  <c:v>43776</c:v>
                </c:pt>
                <c:pt idx="77">
                  <c:v>43776</c:v>
                </c:pt>
                <c:pt idx="78">
                  <c:v>43779</c:v>
                </c:pt>
                <c:pt idx="79">
                  <c:v>43781</c:v>
                </c:pt>
                <c:pt idx="80">
                  <c:v>43783</c:v>
                </c:pt>
                <c:pt idx="81">
                  <c:v>43783</c:v>
                </c:pt>
                <c:pt idx="82">
                  <c:v>43785</c:v>
                </c:pt>
                <c:pt idx="83">
                  <c:v>43787</c:v>
                </c:pt>
                <c:pt idx="84">
                  <c:v>43788</c:v>
                </c:pt>
                <c:pt idx="85">
                  <c:v>43791</c:v>
                </c:pt>
                <c:pt idx="86">
                  <c:v>43793</c:v>
                </c:pt>
                <c:pt idx="87">
                  <c:v>43795</c:v>
                </c:pt>
                <c:pt idx="88">
                  <c:v>43797</c:v>
                </c:pt>
                <c:pt idx="89">
                  <c:v>43797</c:v>
                </c:pt>
                <c:pt idx="90">
                  <c:v>43797</c:v>
                </c:pt>
                <c:pt idx="91">
                  <c:v>43800</c:v>
                </c:pt>
              </c:numCache>
            </c:numRef>
          </c:cat>
          <c:val>
            <c:numRef>
              <c:f>Muestras!$D$2:$D$93</c:f>
              <c:numCache>
                <c:formatCode>General</c:formatCode>
                <c:ptCount val="92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13</c:v>
                </c:pt>
                <c:pt idx="18">
                  <c:v>14</c:v>
                </c:pt>
                <c:pt idx="19">
                  <c:v>11</c:v>
                </c:pt>
                <c:pt idx="20">
                  <c:v>20</c:v>
                </c:pt>
                <c:pt idx="21">
                  <c:v>13</c:v>
                </c:pt>
                <c:pt idx="22">
                  <c:v>42</c:v>
                </c:pt>
                <c:pt idx="23">
                  <c:v>20</c:v>
                </c:pt>
                <c:pt idx="24">
                  <c:v>12</c:v>
                </c:pt>
                <c:pt idx="25">
                  <c:v>11</c:v>
                </c:pt>
                <c:pt idx="26">
                  <c:v>49</c:v>
                </c:pt>
                <c:pt idx="28">
                  <c:v>13</c:v>
                </c:pt>
                <c:pt idx="29">
                  <c:v>34</c:v>
                </c:pt>
                <c:pt idx="30">
                  <c:v>22</c:v>
                </c:pt>
                <c:pt idx="31">
                  <c:v>22</c:v>
                </c:pt>
                <c:pt idx="32">
                  <c:v>19</c:v>
                </c:pt>
                <c:pt idx="33">
                  <c:v>15</c:v>
                </c:pt>
                <c:pt idx="34">
                  <c:v>13</c:v>
                </c:pt>
                <c:pt idx="35">
                  <c:v>32</c:v>
                </c:pt>
                <c:pt idx="36">
                  <c:v>14</c:v>
                </c:pt>
                <c:pt idx="37">
                  <c:v>10</c:v>
                </c:pt>
                <c:pt idx="38">
                  <c:v>13</c:v>
                </c:pt>
                <c:pt idx="39">
                  <c:v>20</c:v>
                </c:pt>
                <c:pt idx="40">
                  <c:v>34</c:v>
                </c:pt>
                <c:pt idx="42">
                  <c:v>12</c:v>
                </c:pt>
                <c:pt idx="43">
                  <c:v>19</c:v>
                </c:pt>
                <c:pt idx="44">
                  <c:v>19</c:v>
                </c:pt>
                <c:pt idx="45">
                  <c:v>10</c:v>
                </c:pt>
                <c:pt idx="46">
                  <c:v>21</c:v>
                </c:pt>
                <c:pt idx="47">
                  <c:v>19</c:v>
                </c:pt>
                <c:pt idx="48">
                  <c:v>35</c:v>
                </c:pt>
                <c:pt idx="49">
                  <c:v>144</c:v>
                </c:pt>
                <c:pt idx="50">
                  <c:v>43</c:v>
                </c:pt>
                <c:pt idx="51">
                  <c:v>41</c:v>
                </c:pt>
                <c:pt idx="52">
                  <c:v>39</c:v>
                </c:pt>
                <c:pt idx="53">
                  <c:v>11</c:v>
                </c:pt>
                <c:pt idx="54">
                  <c:v>32</c:v>
                </c:pt>
                <c:pt idx="55">
                  <c:v>10</c:v>
                </c:pt>
                <c:pt idx="56">
                  <c:v>10</c:v>
                </c:pt>
                <c:pt idx="57">
                  <c:v>10</c:v>
                </c:pt>
                <c:pt idx="58">
                  <c:v>10</c:v>
                </c:pt>
                <c:pt idx="59">
                  <c:v>10</c:v>
                </c:pt>
                <c:pt idx="60">
                  <c:v>46</c:v>
                </c:pt>
                <c:pt idx="61">
                  <c:v>15</c:v>
                </c:pt>
                <c:pt idx="62">
                  <c:v>10</c:v>
                </c:pt>
                <c:pt idx="63">
                  <c:v>10</c:v>
                </c:pt>
                <c:pt idx="64">
                  <c:v>10</c:v>
                </c:pt>
                <c:pt idx="65">
                  <c:v>10</c:v>
                </c:pt>
                <c:pt idx="66">
                  <c:v>35</c:v>
                </c:pt>
                <c:pt idx="67">
                  <c:v>10</c:v>
                </c:pt>
                <c:pt idx="68">
                  <c:v>10</c:v>
                </c:pt>
                <c:pt idx="69">
                  <c:v>10</c:v>
                </c:pt>
                <c:pt idx="70">
                  <c:v>10</c:v>
                </c:pt>
                <c:pt idx="71">
                  <c:v>10</c:v>
                </c:pt>
                <c:pt idx="72">
                  <c:v>10</c:v>
                </c:pt>
                <c:pt idx="73">
                  <c:v>10</c:v>
                </c:pt>
                <c:pt idx="74">
                  <c:v>10</c:v>
                </c:pt>
                <c:pt idx="75">
                  <c:v>10</c:v>
                </c:pt>
                <c:pt idx="76">
                  <c:v>10</c:v>
                </c:pt>
                <c:pt idx="77">
                  <c:v>10</c:v>
                </c:pt>
                <c:pt idx="78">
                  <c:v>10</c:v>
                </c:pt>
                <c:pt idx="79">
                  <c:v>10</c:v>
                </c:pt>
                <c:pt idx="80">
                  <c:v>10</c:v>
                </c:pt>
                <c:pt idx="81">
                  <c:v>10</c:v>
                </c:pt>
                <c:pt idx="82">
                  <c:v>10</c:v>
                </c:pt>
                <c:pt idx="83">
                  <c:v>10</c:v>
                </c:pt>
                <c:pt idx="84">
                  <c:v>10</c:v>
                </c:pt>
                <c:pt idx="86">
                  <c:v>10</c:v>
                </c:pt>
                <c:pt idx="87">
                  <c:v>10</c:v>
                </c:pt>
                <c:pt idx="90">
                  <c:v>10</c:v>
                </c:pt>
                <c:pt idx="91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638-462B-8635-742FADF89F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1031424"/>
        <c:axId val="111032960"/>
      </c:lineChart>
      <c:dateAx>
        <c:axId val="111031424"/>
        <c:scaling>
          <c:orientation val="minMax"/>
        </c:scaling>
        <c:delete val="0"/>
        <c:axPos val="b"/>
        <c:numFmt formatCode="dd/mm/yyyy" sourceLinked="1"/>
        <c:majorTickMark val="out"/>
        <c:minorTickMark val="none"/>
        <c:tickLblPos val="nextTo"/>
        <c:crossAx val="111032960"/>
        <c:crosses val="autoZero"/>
        <c:auto val="1"/>
        <c:lblOffset val="100"/>
        <c:baseTimeUnit val="days"/>
      </c:dateAx>
      <c:valAx>
        <c:axId val="1110329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103142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9E9-46F1-9FF1-E32A7753BCA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9E9-46F1-9FF1-E32A7753BCA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9E9-46F1-9FF1-E32A7753BCA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9E9-46F1-9FF1-E32A7753BCA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9E9-46F1-9FF1-E32A7753BCA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9E9-46F1-9FF1-E32A7753BCA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49E9-46F1-9FF1-E32A7753BCA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49E9-46F1-9FF1-E32A7753BCA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49E9-46F1-9FF1-E32A7753BCAD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49E9-46F1-9FF1-E32A7753BCAD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49E9-46F1-9FF1-E32A7753BCAD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49E9-46F1-9FF1-E32A7753BCAD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9E9-46F1-9FF1-E32A7753BCAD}"/>
              </c:ext>
            </c:extLst>
          </c:dPt>
          <c:cat>
            <c:strRef>
              <c:f>'RESUMEN INGRESOS GASTOS'!$A$5:$A$17</c:f>
              <c:strCache>
                <c:ptCount val="13"/>
                <c:pt idx="0">
                  <c:v>   A).- SUELDOS Y SALARIOS</c:v>
                </c:pt>
                <c:pt idx="1">
                  <c:v>   B).- ALIMENTACION</c:v>
                </c:pt>
                <c:pt idx="2">
                  <c:v>   C).- MANT. ALBERGUES GANADO</c:v>
                </c:pt>
                <c:pt idx="3">
                  <c:v>   D).- MEDICAMENTOS</c:v>
                </c:pt>
                <c:pt idx="4">
                  <c:v>   E).- HIGIENE DE INSTALACIONES DE ORDEÑO Y UBRE</c:v>
                </c:pt>
                <c:pt idx="5">
                  <c:v>   F).- SEMEN</c:v>
                </c:pt>
                <c:pt idx="6">
                  <c:v>  G).- ELECTRICIDAD, GASOIL Y ACEITES</c:v>
                </c:pt>
                <c:pt idx="7">
                  <c:v>  H).- MANTENIMIENTOS, REPUESTOS Y REPARACIONES</c:v>
                </c:pt>
                <c:pt idx="8">
                  <c:v>   I).- SERVICIOS EXTERNOS</c:v>
                </c:pt>
                <c:pt idx="9">
                  <c:v>   J).- SEGUROS</c:v>
                </c:pt>
                <c:pt idx="10">
                  <c:v>  K).- AMORTIZACIONES</c:v>
                </c:pt>
                <c:pt idx="11">
                  <c:v>  L).- OTROS GASTOS</c:v>
                </c:pt>
                <c:pt idx="12">
                  <c:v>  M).- GASTOS FINANCIEROS</c:v>
                </c:pt>
              </c:strCache>
            </c:strRef>
          </c:cat>
          <c:val>
            <c:numRef>
              <c:f>'RESUMEN INGRESOS GASTOS'!$D$5:$D$17</c:f>
              <c:numCache>
                <c:formatCode>0.0%</c:formatCode>
                <c:ptCount val="13"/>
                <c:pt idx="0">
                  <c:v>0.16532736798847469</c:v>
                </c:pt>
                <c:pt idx="1">
                  <c:v>0.51164210859708659</c:v>
                </c:pt>
                <c:pt idx="2">
                  <c:v>3.7160740163315845E-2</c:v>
                </c:pt>
                <c:pt idx="3">
                  <c:v>2.7804116350731586E-2</c:v>
                </c:pt>
                <c:pt idx="4">
                  <c:v>1.0082391417231109E-2</c:v>
                </c:pt>
                <c:pt idx="5">
                  <c:v>1.7767688157910685E-2</c:v>
                </c:pt>
                <c:pt idx="6">
                  <c:v>3.8187353997016296E-2</c:v>
                </c:pt>
                <c:pt idx="7">
                  <c:v>2.159340188846879E-2</c:v>
                </c:pt>
                <c:pt idx="8">
                  <c:v>2.2084877364672816E-2</c:v>
                </c:pt>
                <c:pt idx="9">
                  <c:v>2.0365405171091731E-2</c:v>
                </c:pt>
                <c:pt idx="10">
                  <c:v>4.3606479653807907E-2</c:v>
                </c:pt>
                <c:pt idx="11">
                  <c:v>9.8423889519430683E-3</c:v>
                </c:pt>
                <c:pt idx="12">
                  <c:v>7.4535680298249057E-2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49E9-46F1-9FF1-E32A7753BC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5.8072582982009187E-2"/>
          <c:y val="0.46795978305915442"/>
          <c:w val="0.88385466653936962"/>
          <c:h val="0.509156921746337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B97-4DF3-BCDD-4061066EEFA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B97-4DF3-BCDD-4061066EEFA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B97-4DF3-BCDD-4061066EEFA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B97-4DF3-BCDD-4061066EEFA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AB97-4DF3-BCDD-4061066EEFA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AB97-4DF3-BCDD-4061066EEFA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AB97-4DF3-BCDD-4061066EEFA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AB97-4DF3-BCDD-4061066EEFAF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AB97-4DF3-BCDD-4061066EEFAF}"/>
              </c:ext>
            </c:extLst>
          </c:dPt>
          <c:cat>
            <c:strRef>
              <c:f>'RESUMEN INGRESOS GASTOS'!$A$19:$A$27</c:f>
              <c:strCache>
                <c:ptCount val="9"/>
                <c:pt idx="0">
                  <c:v>      1.-VENTA LECHE</c:v>
                </c:pt>
                <c:pt idx="1">
                  <c:v>      2.-VENTA TERNEROS</c:v>
                </c:pt>
                <c:pt idx="2">
                  <c:v>      3.-VENTA VACAS-DESVIEJE</c:v>
                </c:pt>
                <c:pt idx="3">
                  <c:v>      4.-VENTA REPRODUCTORES/AS</c:v>
                </c:pt>
                <c:pt idx="4">
                  <c:v>      5.-VENTA ESTIERCOL</c:v>
                </c:pt>
                <c:pt idx="5">
                  <c:v>      8.-INGRESOS POR SINIESTROS AGROSEGURO</c:v>
                </c:pt>
                <c:pt idx="6">
                  <c:v>      9.-VALOR INCREM.GANADO</c:v>
                </c:pt>
                <c:pt idx="7">
                  <c:v>      10.-PAC</c:v>
                </c:pt>
                <c:pt idx="8">
                  <c:v>      11.-OTROS INGRESOS</c:v>
                </c:pt>
              </c:strCache>
            </c:strRef>
          </c:cat>
          <c:val>
            <c:numRef>
              <c:f>'RESUMEN INGRESOS GASTOS'!$D$19:$D$27</c:f>
              <c:numCache>
                <c:formatCode>0.0%</c:formatCode>
                <c:ptCount val="9"/>
                <c:pt idx="0">
                  <c:v>0.82168793454171341</c:v>
                </c:pt>
                <c:pt idx="1">
                  <c:v>7.1906029453494566E-3</c:v>
                </c:pt>
                <c:pt idx="2">
                  <c:v>6.6375569622664846E-2</c:v>
                </c:pt>
                <c:pt idx="3">
                  <c:v>0</c:v>
                </c:pt>
                <c:pt idx="4">
                  <c:v>1.202653661634152E-2</c:v>
                </c:pt>
                <c:pt idx="5">
                  <c:v>1.375539556323341E-2</c:v>
                </c:pt>
                <c:pt idx="6">
                  <c:v>0</c:v>
                </c:pt>
                <c:pt idx="7">
                  <c:v>7.6738038675696008E-2</c:v>
                </c:pt>
                <c:pt idx="8">
                  <c:v>2.2259220350014002E-3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B97-4DF3-BCDD-4061066EEF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EC314-5057-4F54-9356-3385172DA4FA}" type="datetimeFigureOut">
              <a:rPr lang="es-ES" smtClean="0"/>
              <a:pPr/>
              <a:t>02/03/2020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1D582-AF7C-4375-AEE6-898721289F5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27247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1D582-AF7C-4375-AEE6-898721289F5A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3306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1D582-AF7C-4375-AEE6-898721289F5A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8454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1D582-AF7C-4375-AEE6-898721289F5A}" type="slidenum">
              <a:rPr lang="es-ES" smtClean="0"/>
              <a:pPr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2475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EE7DCA-414D-4377-B9C8-FFE5E6A33A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BC0C618-2148-4EB3-B9EA-F121F1233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6EA9C7-4CCE-495C-9A1D-4F38C3E5C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49DC-C3F2-435C-8887-362C3D2E7B1E}" type="datetimeFigureOut">
              <a:rPr lang="es-ES" smtClean="0"/>
              <a:pPr/>
              <a:t>02/03/2020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F5A008-B214-47C9-B66D-E58F23100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AF152E-0B29-4FD4-8568-78CBD380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E8E5D-F785-4A6E-A29F-3A7EE869B15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8924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75C693-0FAB-42D3-8AAA-3B0977894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F4DB84C-2BBA-4F7C-AA3D-CD3DC447F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309886-22DB-4F12-A63F-7792B5198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49DC-C3F2-435C-8887-362C3D2E7B1E}" type="datetimeFigureOut">
              <a:rPr lang="es-ES" smtClean="0"/>
              <a:pPr/>
              <a:t>02/03/2020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82DDE5-366A-4C8F-8DA7-5A7F0CBB7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E0DC24-C351-4BB7-B36D-09E28A22A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E8E5D-F785-4A6E-A29F-3A7EE869B15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32729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684CC87-2954-43CA-8646-76B8C60E8E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F3379AA-F752-4D20-9B0D-118E467A9F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153F61-5BB9-4A67-A92B-5454C4108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49DC-C3F2-435C-8887-362C3D2E7B1E}" type="datetimeFigureOut">
              <a:rPr lang="es-ES" smtClean="0"/>
              <a:pPr/>
              <a:t>02/03/2020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7D9433-FB57-4CF5-91C4-554065AD2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B388A8-6E8E-4517-903E-82049F79D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E8E5D-F785-4A6E-A29F-3A7EE869B15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03113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5D1A5C-971F-4E2B-97A7-E1C669A8C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E3FA7A-9E82-4261-95B8-036EF13F5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7D4757-6D8E-46CD-B04C-7EB34471B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49DC-C3F2-435C-8887-362C3D2E7B1E}" type="datetimeFigureOut">
              <a:rPr lang="es-ES" smtClean="0"/>
              <a:pPr/>
              <a:t>02/03/2020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4A3481-EDEB-44E0-BF49-8A85A6FCA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DE6D6F-7B37-43B7-948D-5DC46F18E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E8E5D-F785-4A6E-A29F-3A7EE869B15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6121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794C61-0891-49DF-895C-40D9BF40E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E440BB5-C03D-470A-BD66-48379EBB4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73C928-37FC-476B-A446-6D59DBDA5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49DC-C3F2-435C-8887-362C3D2E7B1E}" type="datetimeFigureOut">
              <a:rPr lang="es-ES" smtClean="0"/>
              <a:pPr/>
              <a:t>02/03/2020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A735DF-8B7A-4D3E-8C6F-427631F81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945D60-2277-4094-82A2-85D089C7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E8E5D-F785-4A6E-A29F-3A7EE869B15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67705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18661C-2D6D-4647-990C-265420509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387DDF-DB39-4F34-9F31-3B82F1E275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D34F4BF-7BAB-49C9-914F-A3AE38198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DE9F9F-1563-41D8-95FD-526BE7607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49DC-C3F2-435C-8887-362C3D2E7B1E}" type="datetimeFigureOut">
              <a:rPr lang="es-ES" smtClean="0"/>
              <a:pPr/>
              <a:t>02/03/2020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135675-038C-4855-A006-EA0E61602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275B48-D336-4AE6-9A7A-2E33F7766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E8E5D-F785-4A6E-A29F-3A7EE869B15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74414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264A90-9C00-45A3-8875-4AF8A5B0F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BEB232-2308-4130-B972-18E64B08E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F793D4-6728-4A64-AC54-746CB77BD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D989386-B598-45A2-859B-F0B8984EA4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40EED31-CE16-4D4A-851C-98D27D060E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94AE7A1-D711-49AE-A1F5-20C0FF895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49DC-C3F2-435C-8887-362C3D2E7B1E}" type="datetimeFigureOut">
              <a:rPr lang="es-ES" smtClean="0"/>
              <a:pPr/>
              <a:t>02/03/2020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5C468ED-FF8C-4E91-9EF1-B59C8BD3D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3E8B5AF-AE80-4337-B68A-19294C605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E8E5D-F785-4A6E-A29F-3A7EE869B15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106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CE8B7E-643A-47C1-8BC9-3A98198C7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AE6A323-7DEB-4D46-B20C-ACE2AC235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49DC-C3F2-435C-8887-362C3D2E7B1E}" type="datetimeFigureOut">
              <a:rPr lang="es-ES" smtClean="0"/>
              <a:pPr/>
              <a:t>02/03/2020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A8F31E0-750D-41C6-BAD9-8DD7CD6C7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CCE748-8F0B-4AC8-AD4E-09AC5309B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E8E5D-F785-4A6E-A29F-3A7EE869B15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28665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6326D15-7199-4CA5-A408-FF8868063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49DC-C3F2-435C-8887-362C3D2E7B1E}" type="datetimeFigureOut">
              <a:rPr lang="es-ES" smtClean="0"/>
              <a:pPr/>
              <a:t>02/03/2020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0E40ABC-F279-41D9-9CBA-14785BD79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ACE7FA5-CD7B-4E20-B554-525905436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E8E5D-F785-4A6E-A29F-3A7EE869B15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66884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2AE043-6755-419F-9577-2D5626B50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E8AE7A-E9F5-4EF2-A753-F15327126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DDC4526-A03A-4F31-A003-8143B3CEF6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D798CAC-7B67-47C7-BAE5-FFE4FBF7D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49DC-C3F2-435C-8887-362C3D2E7B1E}" type="datetimeFigureOut">
              <a:rPr lang="es-ES" smtClean="0"/>
              <a:pPr/>
              <a:t>02/03/2020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F0E6A48-B2B0-4C67-87FB-5DB7358A2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C5A4916-7CBA-4C22-8433-2FC25915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E8E5D-F785-4A6E-A29F-3A7EE869B15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8168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76851E-883C-4397-8057-1A52FA8AF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A196A76-381B-464B-BF9B-D989A51A7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A743BCA-C192-49D4-8D8E-2FC1C028EE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CBCC9CE-2BA0-4826-9090-B676CC0E4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49DC-C3F2-435C-8887-362C3D2E7B1E}" type="datetimeFigureOut">
              <a:rPr lang="es-ES" smtClean="0"/>
              <a:pPr/>
              <a:t>02/03/2020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79CE6AF-10E6-4E00-AEA7-FFA67A082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08F766-E4CC-4447-AB18-D80A82D20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E8E5D-F785-4A6E-A29F-3A7EE869B15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7642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49517DE-BD3B-4A97-A6E8-3841E868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C315718-3C3D-44AF-98DE-BE137EF11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49D721-E042-4F3D-9D24-40C46B6DCE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949DC-C3F2-435C-8887-362C3D2E7B1E}" type="datetimeFigureOut">
              <a:rPr lang="es-ES" smtClean="0"/>
              <a:pPr/>
              <a:t>02/03/2020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4A8D96-1890-4C91-950A-E31BE389E8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FF9645-4E74-4A3B-9B7B-1B7473211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E8E5D-F785-4A6E-A29F-3A7EE869B15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18468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150%201.20%20An&#225;lisis%20de%20RCS%201.8.pdf" TargetMode="External"/><Relationship Id="rId2" Type="http://schemas.openxmlformats.org/officeDocument/2006/relationships/hyperlink" Target="150%202.20%20REVISI&#211;N%20SIMPLE%20PRUEBA%20SOCIOS%201.2.pdf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9.jpeg"/><Relationship Id="rId7" Type="http://schemas.openxmlformats.org/officeDocument/2006/relationships/image" Target="../media/image102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10" Type="http://schemas.openxmlformats.org/officeDocument/2006/relationships/image" Target="../media/image105.emf"/><Relationship Id="rId4" Type="http://schemas.openxmlformats.org/officeDocument/2006/relationships/image" Target="../media/image82.jpeg"/><Relationship Id="rId9" Type="http://schemas.openxmlformats.org/officeDocument/2006/relationships/image" Target="../media/image104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emf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png"/><Relationship Id="rId7" Type="http://schemas.openxmlformats.org/officeDocument/2006/relationships/image" Target="../media/image123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png"/><Relationship Id="rId4" Type="http://schemas.openxmlformats.org/officeDocument/2006/relationships/image" Target="../media/image120.jpeg"/><Relationship Id="rId9" Type="http://schemas.openxmlformats.org/officeDocument/2006/relationships/image" Target="../media/image1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emf"/><Relationship Id="rId4" Type="http://schemas.openxmlformats.org/officeDocument/2006/relationships/image" Target="../media/image1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emf"/><Relationship Id="rId5" Type="http://schemas.openxmlformats.org/officeDocument/2006/relationships/image" Target="../media/image138.emf"/><Relationship Id="rId4" Type="http://schemas.openxmlformats.org/officeDocument/2006/relationships/image" Target="../media/image1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9EC05AE-9D7E-4E93-893F-738941597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72" y="96494"/>
            <a:ext cx="4905838" cy="65926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28483CE-8A3C-40E4-A086-622B5C352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984" y="469313"/>
            <a:ext cx="4843216" cy="48678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2F6DC31-FD06-42CD-A40F-0BAB19DB3868}"/>
              </a:ext>
            </a:extLst>
          </p:cNvPr>
          <p:cNvSpPr/>
          <p:nvPr/>
        </p:nvSpPr>
        <p:spPr>
          <a:xfrm>
            <a:off x="9585319" y="4474587"/>
            <a:ext cx="1051890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SOCIO </a:t>
            </a:r>
            <a:r>
              <a:rPr lang="es-ES" sz="1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Nº</a:t>
            </a:r>
            <a:r>
              <a:rPr lang="es-ES" sz="1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150</a:t>
            </a:r>
          </a:p>
        </p:txBody>
      </p:sp>
    </p:spTree>
    <p:extLst>
      <p:ext uri="{BB962C8B-B14F-4D97-AF65-F5344CB8AC3E}">
        <p14:creationId xmlns:p14="http://schemas.microsoft.com/office/powerpoint/2010/main" val="4034534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E9B925E-EB8A-4AA1-9E4B-79B123230E87}"/>
              </a:ext>
            </a:extLst>
          </p:cNvPr>
          <p:cNvSpPr/>
          <p:nvPr/>
        </p:nvSpPr>
        <p:spPr>
          <a:xfrm>
            <a:off x="93785" y="1268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u="sng" dirty="0"/>
              <a:t>5. Programa de Medicina Preventiva Leche Alba.</a:t>
            </a:r>
          </a:p>
          <a:p>
            <a:r>
              <a:rPr lang="es-ES" b="1" i="1" dirty="0"/>
              <a:t>5.1. Plan de manejo:</a:t>
            </a:r>
          </a:p>
          <a:p>
            <a:r>
              <a:rPr lang="es-ES" b="1" i="1" dirty="0">
                <a:latin typeface="Abadi" panose="020B0604020104020204" pitchFamily="34" charset="0"/>
              </a:rPr>
              <a:t>• </a:t>
            </a:r>
            <a:r>
              <a:rPr lang="es-ES" b="1" i="1" dirty="0"/>
              <a:t>Manejo </a:t>
            </a:r>
            <a:r>
              <a:rPr lang="es-ES" b="1" i="1" dirty="0" err="1"/>
              <a:t>Manejo</a:t>
            </a:r>
            <a:r>
              <a:rPr lang="es-ES" b="1" i="1" dirty="0"/>
              <a:t> de estiércol y purines.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D0C0CCF-5712-44E0-937B-F9AA87D7F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4648" y="1394443"/>
            <a:ext cx="5846627" cy="492976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48B34DC-472E-405D-81FD-47105800C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65982" y="1282550"/>
            <a:ext cx="5856676" cy="51435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458B333-EBE7-4747-B966-95B4C0ADC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7465" y="922564"/>
            <a:ext cx="6858000" cy="51435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6672A8D-02F3-4333-AF92-499D352D1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998" y="936010"/>
            <a:ext cx="5537758" cy="439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5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54B161D-58D6-456F-9826-451A365267BF}"/>
              </a:ext>
            </a:extLst>
          </p:cNvPr>
          <p:cNvSpPr/>
          <p:nvPr/>
        </p:nvSpPr>
        <p:spPr>
          <a:xfrm>
            <a:off x="229438" y="162008"/>
            <a:ext cx="800016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u="sng" dirty="0"/>
              <a:t>5.     Programa de Medicina Preventiva Leche Alba.</a:t>
            </a:r>
          </a:p>
          <a:p>
            <a:r>
              <a:rPr lang="es-ES" b="1" i="1" dirty="0"/>
              <a:t>5.2. Bioseguridad: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Granja cerrada perimetralmente.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Chequeos de animales externos</a:t>
            </a:r>
            <a:r>
              <a:rPr lang="es-ES" b="1" i="1" u="sng" dirty="0"/>
              <a:t>: PROTOCOLO DE INCORPORACIÓN DE ANIMALES A LA GRANJA. 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Controles en entrada de personas y vehículos.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No mascotas en granja.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Control de plagas.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Manejo de estiércol a estercolero.</a:t>
            </a:r>
          </a:p>
          <a:p>
            <a:pPr marL="285750" indent="-285750">
              <a:buFontTx/>
              <a:buChar char="-"/>
            </a:pPr>
            <a:endParaRPr lang="es-ES" b="1" i="1" dirty="0"/>
          </a:p>
          <a:p>
            <a:endParaRPr lang="es-ES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68AF9B5-EC3A-4BDD-BB57-B5F201192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18" y="2450541"/>
            <a:ext cx="5804039" cy="435302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3654144-F014-4F3F-96FB-C0CCB36CF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493" y="2160397"/>
            <a:ext cx="4999872" cy="374990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D5AA028-65BA-49A1-A211-666BBE17F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690" y="3970131"/>
            <a:ext cx="3397460" cy="254809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F179680-1915-4C0E-B7A6-397A819B09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88421" y="373778"/>
            <a:ext cx="3789234" cy="35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9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8977" y="436098"/>
            <a:ext cx="10536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i="1" dirty="0"/>
              <a:t>PROTOCOLO DE INCORPORACIÓN DE ANIMALES  NUEVOS EXTERNOS A LA GRANJA (COOPERATIVA ALBA)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407963" y="1308295"/>
            <a:ext cx="7920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s-ES" sz="2400" dirty="0"/>
              <a:t>1. GANADO NUEVO SEPARADO FÍSICAMENTE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71675" y="1954181"/>
            <a:ext cx="7920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s-ES" sz="2400" dirty="0"/>
              <a:t> 2. ORDEN DE ORDEÑO: ÚLTIMO PATIO </a:t>
            </a:r>
          </a:p>
          <a:p>
            <a:pPr marL="342900" indent="-342900"/>
            <a:endParaRPr lang="es-ES" sz="2400" dirty="0"/>
          </a:p>
        </p:txBody>
      </p:sp>
      <p:sp>
        <p:nvSpPr>
          <p:cNvPr id="7" name="6 CuadroTexto"/>
          <p:cNvSpPr txBox="1"/>
          <p:nvPr/>
        </p:nvSpPr>
        <p:spPr>
          <a:xfrm>
            <a:off x="393449" y="2643608"/>
            <a:ext cx="7920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s-ES" sz="2400" dirty="0"/>
              <a:t> 3. TEST DE ANTIBIÓTICO PRIMER ORDEÑO 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15220" y="3434639"/>
            <a:ext cx="9570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s-ES" sz="2400" dirty="0"/>
              <a:t>4. TOMA MUESTRAS LECHE INDIVIDUAL: AISLAMIENTO CONTAGIOSOS (St. </a:t>
            </a:r>
            <a:r>
              <a:rPr lang="es-ES" sz="2400" dirty="0" err="1"/>
              <a:t>Aureus</a:t>
            </a:r>
            <a:r>
              <a:rPr lang="es-ES" sz="2400" dirty="0"/>
              <a:t>/ </a:t>
            </a:r>
            <a:r>
              <a:rPr lang="es-ES" sz="2400" dirty="0" err="1"/>
              <a:t>St</a:t>
            </a:r>
            <a:r>
              <a:rPr lang="es-ES" sz="2400" dirty="0"/>
              <a:t> </a:t>
            </a:r>
            <a:r>
              <a:rPr lang="es-ES" sz="2400" dirty="0" err="1"/>
              <a:t>Agalactiae</a:t>
            </a:r>
            <a:endParaRPr lang="es-ES" sz="2400" dirty="0"/>
          </a:p>
        </p:txBody>
      </p:sp>
      <p:sp>
        <p:nvSpPr>
          <p:cNvPr id="9" name="8 CuadroTexto"/>
          <p:cNvSpPr txBox="1"/>
          <p:nvPr/>
        </p:nvSpPr>
        <p:spPr>
          <a:xfrm>
            <a:off x="364420" y="4515953"/>
            <a:ext cx="1068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s-ES" sz="2400" dirty="0"/>
              <a:t>5. MUESTRA DE LECHE DE TANQUE PATIO NUEVO PARA GRUPOS BACTERIANOS (INCLUYE OTROS CONTAGIOSOS) </a:t>
            </a:r>
          </a:p>
        </p:txBody>
      </p:sp>
      <p:pic>
        <p:nvPicPr>
          <p:cNvPr id="1026" name="Picture 2" descr="C:\Users\LENOVO\Desktop\móvil isa\DCIM\Camera\20190510_165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3629" y="1759193"/>
            <a:ext cx="4080682" cy="3060512"/>
          </a:xfrm>
          <a:prstGeom prst="rect">
            <a:avLst/>
          </a:prstGeom>
          <a:noFill/>
        </p:spPr>
      </p:pic>
      <p:pic>
        <p:nvPicPr>
          <p:cNvPr id="1027" name="Picture 3" descr="C:\Users\LENOVO\Desktop\BRÁCANA PUERTAS ABIERTAS\PRESENTACIÓN\CHEQUEO PRIMER CAMIÓN FRANCESA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2111" y="410055"/>
            <a:ext cx="4947668" cy="6052159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6556" y="2228683"/>
            <a:ext cx="6142488" cy="2608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8193" y="1285094"/>
            <a:ext cx="6819900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54B161D-58D6-456F-9826-451A365267BF}"/>
              </a:ext>
            </a:extLst>
          </p:cNvPr>
          <p:cNvSpPr/>
          <p:nvPr/>
        </p:nvSpPr>
        <p:spPr>
          <a:xfrm>
            <a:off x="229437" y="162008"/>
            <a:ext cx="1158239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u="sng" dirty="0"/>
              <a:t>5.     Programa de Medicina Preventiva Leche Alba.</a:t>
            </a:r>
          </a:p>
          <a:p>
            <a:r>
              <a:rPr lang="es-ES" b="1" i="1" dirty="0"/>
              <a:t>5.3. Plan Sanitario.</a:t>
            </a:r>
          </a:p>
          <a:p>
            <a:pPr marL="285750" indent="-285750">
              <a:buFontTx/>
              <a:buChar char="-"/>
            </a:pPr>
            <a:r>
              <a:rPr lang="es-ES" sz="2000" b="1" i="1" dirty="0"/>
              <a:t>PLAN VACUNAL . Perfil serológico animales testigos.</a:t>
            </a:r>
          </a:p>
          <a:p>
            <a:pPr marL="285750" indent="-285750">
              <a:buFontTx/>
              <a:buChar char="-"/>
            </a:pPr>
            <a:r>
              <a:rPr lang="es-ES" sz="2000" b="1" i="1" dirty="0"/>
              <a:t>DETECCIÓN PRECOZ DE ENFERMEDADES: NEFA, control recién paridas (hipocalcemia, toma de temperatura diaria, y evaluación de cetosis y desplazamientos de cuajar),  CUANTIFICACIÓN DIARIA DE LA RUMIA con dispositivo SCR.  </a:t>
            </a:r>
          </a:p>
          <a:p>
            <a:pPr marL="285750" indent="-285750">
              <a:buFontTx/>
              <a:buChar char="-"/>
            </a:pPr>
            <a:r>
              <a:rPr lang="es-ES" sz="2000" b="1" i="1" dirty="0"/>
              <a:t>Control de la POTABILIZACIÓN DE AGUA de bebida. </a:t>
            </a:r>
          </a:p>
          <a:p>
            <a:pPr marL="285750" indent="-285750">
              <a:buFontTx/>
              <a:buChar char="-"/>
            </a:pPr>
            <a:r>
              <a:rPr lang="es-ES" sz="2000" b="1" i="1" dirty="0"/>
              <a:t>PODOLOGÍA preventiva cada seis meses. Pediluvios dos veces por semana. Lunes y jueves. Mitad/mitad vacas.</a:t>
            </a:r>
          </a:p>
          <a:p>
            <a:pPr marL="285750" indent="-285750">
              <a:buFontTx/>
              <a:buChar char="-"/>
            </a:pPr>
            <a:r>
              <a:rPr lang="es-ES" sz="2000" b="1" i="1" dirty="0"/>
              <a:t>Análisis de MUESTRAS DE LECHE de vacas con mamitis y chequeos de TANQUE periódicos.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5FA2414-5DC2-4BCC-A9CA-4837E6EB9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7985" y="4143122"/>
            <a:ext cx="3315879" cy="159899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0D68C27-3329-44FB-B4CB-323F8326C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4563" y="3829271"/>
            <a:ext cx="3307618" cy="236518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EB764D5-B5C2-4E38-BB9B-5B8145179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1445" y="4281441"/>
            <a:ext cx="3085743" cy="143991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107B5D0-65B7-45E9-8834-9408E0E044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14468" y="4391312"/>
            <a:ext cx="3026981" cy="133884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9C2B1B2-C7A9-4014-A1CC-4ADA70F113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151" y="3240593"/>
            <a:ext cx="4669137" cy="350185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02CB862-76EE-4EA3-9C68-B0A9A74434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2106" y="3556551"/>
            <a:ext cx="1654452" cy="1240839"/>
          </a:xfrm>
          <a:prstGeom prst="rect">
            <a:avLst/>
          </a:prstGeom>
        </p:spPr>
      </p:pic>
      <p:pic>
        <p:nvPicPr>
          <p:cNvPr id="6146" name="Picture 2" descr="C:\Users\LENOVO\Desktop\BRÁCANA PUERTAS ABIERTAS\FOTOS PARA POWER POINT\IMG_407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2423511" y="3641836"/>
            <a:ext cx="1464440" cy="1098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2250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54B161D-58D6-456F-9826-451A365267BF}"/>
              </a:ext>
            </a:extLst>
          </p:cNvPr>
          <p:cNvSpPr/>
          <p:nvPr/>
        </p:nvSpPr>
        <p:spPr>
          <a:xfrm>
            <a:off x="229437" y="162008"/>
            <a:ext cx="11582399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u="sng" dirty="0"/>
              <a:t>5.     Programa de Medicina Preventiva Leche Alba.</a:t>
            </a:r>
          </a:p>
          <a:p>
            <a:r>
              <a:rPr lang="es-ES" sz="2800" b="1" i="1" dirty="0"/>
              <a:t>5.3. Plan Sanitario.</a:t>
            </a:r>
          </a:p>
          <a:p>
            <a:pPr marL="285750" indent="-285750">
              <a:buFontTx/>
              <a:buChar char="-"/>
            </a:pPr>
            <a:r>
              <a:rPr lang="es-ES" sz="2800" b="1" i="1" dirty="0"/>
              <a:t>Plan vacunal. </a:t>
            </a:r>
            <a:r>
              <a:rPr lang="es-ES" b="1" i="1" dirty="0"/>
              <a:t>Perfil serológico animales testigos.</a:t>
            </a:r>
          </a:p>
          <a:p>
            <a:pPr marL="285750" indent="-285750"/>
            <a:r>
              <a:rPr lang="es-ES" b="1" i="1" dirty="0"/>
              <a:t>		</a:t>
            </a:r>
            <a:r>
              <a:rPr lang="es-ES" sz="2000" b="1" i="1" dirty="0"/>
              <a:t>1. MARCADO ANIMALES TESTIGO CON MARCA VISUAL </a:t>
            </a:r>
          </a:p>
          <a:p>
            <a:pPr marL="285750" indent="-285750"/>
            <a:r>
              <a:rPr lang="es-ES" sz="2000" b="1" i="1" dirty="0"/>
              <a:t>		2. SANGRE PARA SEROLOGÍA COMPLETA ENFERMEDADES </a:t>
            </a:r>
          </a:p>
          <a:p>
            <a:pPr marL="285750" indent="-285750"/>
            <a:r>
              <a:rPr lang="es-ES" sz="2000" b="1" i="1" dirty="0"/>
              <a:t>		3. ELABORACIÓN PLAN VACUNAL EN FUNCIÓN PERFILES </a:t>
            </a:r>
          </a:p>
          <a:p>
            <a:pPr marL="285750" indent="-285750"/>
            <a:r>
              <a:rPr lang="es-ES" sz="2000" b="1" i="1" dirty="0"/>
              <a:t>		4. VACUNACIÓN SEGÚN PROTOCOLO </a:t>
            </a:r>
          </a:p>
          <a:p>
            <a:pPr marL="285750" indent="-285750"/>
            <a:r>
              <a:rPr lang="es-ES" sz="2000" b="1" i="1" dirty="0"/>
              <a:t>		5. EVALUACIÓN DE TESTIGOS CADA 6 MESES Y REVISIÓN PLAN VACUNAL </a:t>
            </a:r>
          </a:p>
        </p:txBody>
      </p:sp>
      <p:pic>
        <p:nvPicPr>
          <p:cNvPr id="2050" name="Picture 2" descr="C:\Users\LENOVO\Desktop\BRÁCANA PUERTAS ABIERTAS\FOTOS PARA POWER POINT\IMG_38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70080" y="3645309"/>
            <a:ext cx="2842020" cy="2131515"/>
          </a:xfrm>
          <a:prstGeom prst="rect">
            <a:avLst/>
          </a:prstGeom>
          <a:noFill/>
        </p:spPr>
      </p:pic>
      <p:pic>
        <p:nvPicPr>
          <p:cNvPr id="2051" name="Picture 3" descr="C:\Users\LENOVO\Desktop\BRÁCANA PUERTAS ABIERTAS\PRESENTACIÓN\TESTIGOS 11-06-2019_VERSIÓN LEV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9904" y="3316406"/>
            <a:ext cx="3086064" cy="3275462"/>
          </a:xfrm>
          <a:prstGeom prst="rect">
            <a:avLst/>
          </a:prstGeom>
          <a:noFill/>
        </p:spPr>
      </p:pic>
      <p:pic>
        <p:nvPicPr>
          <p:cNvPr id="2052" name="Picture 4" descr="C:\Users\LENOVO\Desktop\BRÁCANA PUERTAS ABIERTAS\PRESENTACIÓN\TESTIGOS 11-02-202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84240" y="3389641"/>
            <a:ext cx="3114603" cy="3154461"/>
          </a:xfrm>
          <a:prstGeom prst="rect">
            <a:avLst/>
          </a:prstGeom>
          <a:noFill/>
        </p:spPr>
      </p:pic>
      <p:pic>
        <p:nvPicPr>
          <p:cNvPr id="6" name="Imagen 3">
            <a:extLst>
              <a:ext uri="{FF2B5EF4-FFF2-40B4-BE49-F238E27FC236}">
                <a16:creationId xmlns:a16="http://schemas.microsoft.com/office/drawing/2014/main" id="{D5FA2414-5DC2-4BCC-A9CA-4837E6EB9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09294" y="3508939"/>
            <a:ext cx="4284168" cy="1882597"/>
          </a:xfrm>
          <a:prstGeom prst="rect">
            <a:avLst/>
          </a:prstGeom>
        </p:spPr>
      </p:pic>
      <p:pic>
        <p:nvPicPr>
          <p:cNvPr id="7" name="Picture 3" descr="C:\Users\LENOVO\Desktop\BRÁCANA PUERTAS ABIERTAS\PRESENTACIÓN\TESTIGOS 11-06-2019_VERSIÓN LEV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739" y="612140"/>
            <a:ext cx="5520377" cy="5859174"/>
          </a:xfrm>
          <a:prstGeom prst="rect">
            <a:avLst/>
          </a:prstGeom>
          <a:noFill/>
        </p:spPr>
      </p:pic>
      <p:pic>
        <p:nvPicPr>
          <p:cNvPr id="8" name="Picture 4" descr="C:\Users\LENOVO\Desktop\BRÁCANA PUERTAS ABIERTAS\PRESENTACIÓN\TESTIGOS 11-02-202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2366" y="600502"/>
            <a:ext cx="5776418" cy="58503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897039" y="368490"/>
            <a:ext cx="8338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i="1" dirty="0"/>
              <a:t>DETECCIÓN Y AISLAMIENTO DE MORAXELLA BOVIS (OJOS BLANCOS) </a:t>
            </a:r>
          </a:p>
        </p:txBody>
      </p:sp>
      <p:pic>
        <p:nvPicPr>
          <p:cNvPr id="4098" name="Picture 2" descr="C:\Users\LENOVO\Desktop\BRÁCANA PUERTAS ABIERTAS\PRESENTACIÓN\20190720_1303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7043" y="1788850"/>
            <a:ext cx="3686581" cy="2073702"/>
          </a:xfrm>
          <a:prstGeom prst="rect">
            <a:avLst/>
          </a:prstGeom>
          <a:noFill/>
        </p:spPr>
      </p:pic>
      <p:pic>
        <p:nvPicPr>
          <p:cNvPr id="4099" name="Picture 3" descr="C:\Users\LENOVO\Desktop\BRÁCANA PUERTAS ABIERTAS\PRESENTACIÓN\20190720_1303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0" y="4215066"/>
            <a:ext cx="3549419" cy="1996548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78709" y="2992000"/>
            <a:ext cx="28670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 descr="C:\Users\LENOVO\Desktop\BRÁCANA PUERTAS ABIERTAS\PRESENTACIÓN\MORAXELLA HISOPOS AUTOVACUN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0701" y="2059820"/>
            <a:ext cx="5369202" cy="36157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006221" y="491320"/>
            <a:ext cx="8598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i="1" u="sng" dirty="0"/>
              <a:t>PLAN VACUNAL Y SITUACIÓN TESTIGOS ACTUAL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74" y="1131662"/>
            <a:ext cx="8237632" cy="516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7840" y="1009993"/>
            <a:ext cx="6620870" cy="5677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5D49486-504C-4326-B61C-7645A82393F7}"/>
              </a:ext>
            </a:extLst>
          </p:cNvPr>
          <p:cNvSpPr/>
          <p:nvPr/>
        </p:nvSpPr>
        <p:spPr>
          <a:xfrm>
            <a:off x="220718" y="123382"/>
            <a:ext cx="11877498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PROTOCOLO DE SEGUIMIENTO EN VACAS RECIÉN PARIDAS.</a:t>
            </a:r>
            <a:endParaRPr lang="es-E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s-ES" sz="2000" b="1" kern="0" dirty="0">
              <a:latin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2000" b="1" i="1" u="sng" kern="0" dirty="0">
                <a:solidFill>
                  <a:schemeClr val="tx2"/>
                </a:solidFill>
                <a:effectLst/>
                <a:latin typeface="Times New Roman" panose="02020603050405020304" pitchFamily="18" charset="0"/>
              </a:rPr>
              <a:t>1 CONTROL DE TEMPERATURA POSPARTO</a:t>
            </a:r>
            <a:r>
              <a:rPr lang="es-ES" sz="2400" b="1" i="1" u="sng" kern="0" dirty="0">
                <a:solidFill>
                  <a:schemeClr val="tx2"/>
                </a:solidFill>
                <a:effectLst/>
                <a:latin typeface="Times New Roman" panose="02020603050405020304" pitchFamily="18" charset="0"/>
              </a:rPr>
              <a:t>  </a:t>
            </a:r>
            <a:r>
              <a:rPr lang="es-ES" sz="2400" b="1" kern="0" dirty="0">
                <a:solidFill>
                  <a:schemeClr val="tx2"/>
                </a:solidFill>
                <a:effectLst/>
                <a:latin typeface="Times New Roman" panose="02020603050405020304" pitchFamily="18" charset="0"/>
              </a:rPr>
              <a:t>                                     </a:t>
            </a:r>
          </a:p>
          <a:p>
            <a:pPr algn="just">
              <a:spcAft>
                <a:spcPts val="0"/>
              </a:spcAft>
            </a:pPr>
            <a:r>
              <a:rPr lang="es-E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E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Consideramos fiebre: Vacas </a:t>
            </a:r>
            <a:r>
              <a:rPr lang="es-ES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&gt;</a:t>
            </a:r>
            <a:r>
              <a:rPr lang="es-E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38.9ºC, Novillas &gt; 39ºC</a:t>
            </a:r>
            <a:endParaRPr lang="es-E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E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s-ES" sz="2000" b="1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Vacas o novillas </a:t>
            </a:r>
            <a:r>
              <a:rPr lang="es-ES" sz="200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SIN</a:t>
            </a:r>
            <a:r>
              <a:rPr lang="es-ES" sz="2000" b="1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fiebre:</a:t>
            </a:r>
            <a:endParaRPr lang="es-E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es-E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E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es-E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1.a ESTÁ BIEN, mirar la Tª el día siguiente.</a:t>
            </a:r>
            <a:endParaRPr lang="es-E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es-E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E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es-ES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1.b ESTÁ MAL</a:t>
            </a:r>
            <a:r>
              <a:rPr lang="es-E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mirar cetosis y cuajar, mirar Tª el día siguiente.</a:t>
            </a:r>
            <a:endParaRPr lang="es-E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es-E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E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s-ES" sz="2000" b="1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Vacas o novillas </a:t>
            </a:r>
            <a:r>
              <a:rPr lang="es-ES" sz="200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</a:t>
            </a:r>
            <a:r>
              <a:rPr lang="es-ES" sz="2000" b="1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fiebre:</a:t>
            </a:r>
            <a:endParaRPr lang="es-E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es-E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E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es-E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2.a SI SE VE BIEN. Inyectar 30 </a:t>
            </a:r>
            <a:r>
              <a:rPr lang="es-E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cc</a:t>
            </a:r>
            <a:r>
              <a:rPr lang="es-E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de </a:t>
            </a:r>
            <a:r>
              <a:rPr lang="es-E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Tolfedine</a:t>
            </a:r>
            <a:r>
              <a:rPr lang="es-E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IM.</a:t>
            </a:r>
            <a:endParaRPr lang="es-E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es-E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Si al día siguiente sigue con la fiebre comenzar el tratamiento con CEFTIOFUR, 4 días.</a:t>
            </a:r>
            <a:endParaRPr lang="es-E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es-E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E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es-ES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2.B SI SE VE MAL</a:t>
            </a:r>
            <a:r>
              <a:rPr lang="es-E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Inyectar 30 </a:t>
            </a:r>
            <a:r>
              <a:rPr lang="es-E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cc</a:t>
            </a:r>
            <a:r>
              <a:rPr lang="es-E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de </a:t>
            </a:r>
            <a:r>
              <a:rPr lang="es-E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Tolfedine</a:t>
            </a:r>
            <a:r>
              <a:rPr lang="es-E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IM. Si al día siguiente sigue con la fiebre comenzar el tratamiento con CEFTIOFUR, 4 días.</a:t>
            </a:r>
            <a:endParaRPr lang="es-E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es-E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Mirar cetosis (poner ½ l de glucosa 40%), mirar cuajar.</a:t>
            </a:r>
            <a:endParaRPr lang="es-E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es-E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Si esta muy decaída poner 4 botes de suero hipertónico 7.5%. </a:t>
            </a:r>
            <a:endParaRPr lang="es-E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E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NOTA: Esta rutina comprende los 12 PRIMEROS DÍAS POSPARTO </a:t>
            </a:r>
            <a:endParaRPr lang="es-E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n 25">
            <a:extLst>
              <a:ext uri="{FF2B5EF4-FFF2-40B4-BE49-F238E27FC236}">
                <a16:creationId xmlns:a16="http://schemas.microsoft.com/office/drawing/2014/main" id="{007198EB-373D-4014-B8F1-89CA90B47D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102" y="1443577"/>
            <a:ext cx="2078573" cy="1558930"/>
          </a:xfrm>
          <a:prstGeom prst="rect">
            <a:avLst/>
          </a:prstGeom>
        </p:spPr>
      </p:pic>
      <p:pic>
        <p:nvPicPr>
          <p:cNvPr id="4" name="Imagen 5">
            <a:extLst>
              <a:ext uri="{FF2B5EF4-FFF2-40B4-BE49-F238E27FC236}">
                <a16:creationId xmlns:a16="http://schemas.microsoft.com/office/drawing/2014/main" id="{00D68C27-3329-44FB-B4CB-323F8326C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66630" y="1374964"/>
            <a:ext cx="3187579" cy="227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31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1">
            <a:extLst>
              <a:ext uri="{FF2B5EF4-FFF2-40B4-BE49-F238E27FC236}">
                <a16:creationId xmlns:a16="http://schemas.microsoft.com/office/drawing/2014/main" id="{A5D49486-504C-4326-B61C-7645A82393F7}"/>
              </a:ext>
            </a:extLst>
          </p:cNvPr>
          <p:cNvSpPr/>
          <p:nvPr/>
        </p:nvSpPr>
        <p:spPr>
          <a:xfrm>
            <a:off x="220718" y="123382"/>
            <a:ext cx="11877498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PROTOCOLO DE SEGUIMIENTO EN VACAS RECIÉN PARIDAS.</a:t>
            </a:r>
            <a:endParaRPr lang="es-E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s-ES" sz="2000" b="1" kern="0" dirty="0">
              <a:latin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2000" b="1" i="1" u="sng" kern="0" dirty="0">
                <a:solidFill>
                  <a:schemeClr val="tx2"/>
                </a:solidFill>
                <a:latin typeface="Times New Roman" panose="02020603050405020304" pitchFamily="18" charset="0"/>
              </a:rPr>
              <a:t>2. CONTROL DE CETOSIS SUBCLÍNICAS </a:t>
            </a:r>
            <a:endParaRPr lang="es-ES" sz="2000" b="1" i="1" u="sng" kern="0" dirty="0">
              <a:solidFill>
                <a:schemeClr val="tx2"/>
              </a:solidFill>
              <a:effectLst/>
              <a:latin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2400" b="1" i="1" u="sng" kern="0" dirty="0">
                <a:solidFill>
                  <a:schemeClr val="tx2"/>
                </a:solidFill>
                <a:effectLst/>
                <a:latin typeface="Times New Roman" panose="02020603050405020304" pitchFamily="18" charset="0"/>
              </a:rPr>
              <a:t>  </a:t>
            </a:r>
            <a:r>
              <a:rPr lang="es-ES" sz="2400" b="1" kern="0" dirty="0">
                <a:solidFill>
                  <a:schemeClr val="tx2"/>
                </a:solidFill>
                <a:effectLst/>
                <a:latin typeface="Times New Roman" panose="02020603050405020304" pitchFamily="18" charset="0"/>
              </a:rPr>
              <a:t>                                     </a:t>
            </a:r>
          </a:p>
          <a:p>
            <a:pPr algn="just"/>
            <a:r>
              <a:rPr lang="es-E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s-E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DETECCIÓN DE CETOSIS CON TIRAS EN ORINA </a:t>
            </a:r>
            <a:endParaRPr lang="es-E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s-ES" sz="1600" b="1" i="1" u="sng" kern="0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algn="just"/>
            <a:endParaRPr lang="es-ES" sz="1600" b="1" i="1" u="sng" kern="0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s-ES" sz="2000" b="1" i="1" u="sng" kern="0" dirty="0">
                <a:solidFill>
                  <a:schemeClr val="tx2"/>
                </a:solidFill>
                <a:latin typeface="Times New Roman" panose="02020603050405020304" pitchFamily="18" charset="0"/>
              </a:rPr>
              <a:t>3. CONTROL DIARIO DE LA RUMIA (PREVENCIÓN ATONÍAS RUMINALES</a:t>
            </a:r>
          </a:p>
          <a:p>
            <a:pPr algn="just"/>
            <a:endParaRPr lang="es-ES" sz="2000" b="1" i="1" u="sng" kern="0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s-ES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- DISPOSITIVO MULTITRAK SCR Y COLLARES </a:t>
            </a:r>
          </a:p>
          <a:p>
            <a:pPr algn="just">
              <a:spcAft>
                <a:spcPts val="0"/>
              </a:spcAft>
            </a:pPr>
            <a:endParaRPr lang="es-ES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s-ES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s-ES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s-ES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s-ES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s-ES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s-ES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s-ES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s-ES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s-ES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s-ES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s-ES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s-E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Imagen 7">
            <a:extLst>
              <a:ext uri="{FF2B5EF4-FFF2-40B4-BE49-F238E27FC236}">
                <a16:creationId xmlns:a16="http://schemas.microsoft.com/office/drawing/2014/main" id="{7EB764D5-B5C2-4E38-BB9B-5B8145179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05615" y="674107"/>
            <a:ext cx="2461002" cy="2468622"/>
          </a:xfrm>
          <a:prstGeom prst="rect">
            <a:avLst/>
          </a:prstGeom>
        </p:spPr>
      </p:pic>
      <p:pic>
        <p:nvPicPr>
          <p:cNvPr id="5122" name="Picture 2" descr="C:\Users\LENOVO\Desktop\BRÁCANA PUERTAS ABIERTAS\FOTOS PARA POWER POINT\IMG_39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214" y="3456588"/>
            <a:ext cx="4006193" cy="3004645"/>
          </a:xfrm>
          <a:prstGeom prst="rect">
            <a:avLst/>
          </a:prstGeom>
          <a:noFill/>
        </p:spPr>
      </p:pic>
      <p:pic>
        <p:nvPicPr>
          <p:cNvPr id="5123" name="Picture 3" descr="C:\Users\LENOVO\Desktop\BRÁCANA PUERTAS ABIERTAS\FOTOS PARA POWER POINT\SCR IDENTIFICACIÓN COLLARES CENTRALIT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8159528" y="3697889"/>
            <a:ext cx="3377325" cy="2532993"/>
          </a:xfrm>
          <a:prstGeom prst="rect">
            <a:avLst/>
          </a:prstGeom>
          <a:noFill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41934" y="3804988"/>
            <a:ext cx="4260631" cy="2620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26117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399391" y="378399"/>
            <a:ext cx="11125201" cy="7786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i="1" u="sng" kern="0" dirty="0">
                <a:solidFill>
                  <a:schemeClr val="tx2"/>
                </a:solidFill>
                <a:latin typeface="Times New Roman" panose="02020603050405020304" pitchFamily="18" charset="0"/>
              </a:rPr>
              <a:t>4. ANÁLISIS DE NEFAS (DETECCIÓN PRECOZ DE ENFERMEDADES) </a:t>
            </a:r>
            <a:r>
              <a:rPr lang="es-ES" sz="2000" b="1" i="1" u="sng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(COOPERATIVA ALBA)</a:t>
            </a:r>
          </a:p>
          <a:p>
            <a:pPr algn="just"/>
            <a:endParaRPr lang="es-ES" sz="2000" b="1" i="1" u="sng" kern="0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s-ES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CONTROL DE LA MOVILIZACIÓN DE LOS ÁCIDOS GRASOS NO ESTERÍFICADOS (NEFA)</a:t>
            </a:r>
          </a:p>
          <a:p>
            <a:pPr algn="just">
              <a:buFontTx/>
              <a:buChar char="-"/>
            </a:pPr>
            <a:endParaRPr lang="es-ES" sz="2400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s-ES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INDICADOR PREVENCIÓN LIPIDOSIS HEPÁTICA POSPARTO</a:t>
            </a:r>
          </a:p>
          <a:p>
            <a:pPr algn="just">
              <a:buFontTx/>
              <a:buChar char="-"/>
            </a:pPr>
            <a:endParaRPr lang="es-ES" sz="2400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s-ES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PATOLOGÍAS ASOCIADAS A LA MOVILIZACIÓN DE NEFAS. </a:t>
            </a:r>
          </a:p>
          <a:p>
            <a:pPr algn="just"/>
            <a:r>
              <a:rPr lang="es-ES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	* MOVILIZACIÓN NEFAS ASOCIADA A ALIMENTACIÓN NO BALANCEADA</a:t>
            </a:r>
          </a:p>
          <a:p>
            <a:pPr algn="just"/>
            <a:endParaRPr lang="es-ES" sz="2400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s-ES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CONTROL Y CHEQUEO EN SANGRE: </a:t>
            </a:r>
          </a:p>
          <a:p>
            <a:pPr lvl="2" algn="just">
              <a:buFont typeface="Arial" charset="0"/>
              <a:buChar char="•"/>
            </a:pPr>
            <a:r>
              <a:rPr lang="es-ES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6- 9 ANIMALES (SECAS, PREPARTO, POSTPARTO) </a:t>
            </a:r>
          </a:p>
          <a:p>
            <a:pPr lvl="2" algn="just">
              <a:buFont typeface="Arial" charset="0"/>
              <a:buChar char="•"/>
            </a:pPr>
            <a:r>
              <a:rPr lang="es-ES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CHEQUEO CADA 6 MESES SI NO HAY CAMBIOS DE RACIÓN</a:t>
            </a:r>
          </a:p>
          <a:p>
            <a:pPr lvl="2" algn="just">
              <a:buFont typeface="Arial" charset="0"/>
              <a:buChar char="•"/>
            </a:pPr>
            <a:r>
              <a:rPr lang="es-ES" sz="24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CHEQUEO 2  MESES DESPUÉS DE UN CAMBIO DE RACIÓN </a:t>
            </a:r>
          </a:p>
          <a:p>
            <a:pPr algn="just"/>
            <a:endParaRPr lang="es-ES" sz="2400" b="1" i="1" u="sng" kern="0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algn="just"/>
            <a:endParaRPr lang="es-ES" sz="2400" b="1" i="1" u="sng" kern="0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algn="just"/>
            <a:endParaRPr lang="es-ES" sz="2000" b="1" i="1" u="sng" kern="0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algn="just"/>
            <a:endParaRPr lang="es-ES" sz="2000" b="1" i="1" u="sng" kern="0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algn="just"/>
            <a:endParaRPr lang="es-ES" sz="2000" b="1" i="1" u="sng" kern="0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algn="just"/>
            <a:endParaRPr lang="es-ES" sz="2000" b="1" i="1" u="sng" kern="0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s-ES" sz="2000" b="1" i="1" u="sng" kern="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436E3B3-5E67-4E43-8AD7-4C0250B1DF98}"/>
              </a:ext>
            </a:extLst>
          </p:cNvPr>
          <p:cNvSpPr txBox="1"/>
          <p:nvPr/>
        </p:nvSpPr>
        <p:spPr>
          <a:xfrm>
            <a:off x="197584" y="0"/>
            <a:ext cx="9539168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ÍNDICE:</a:t>
            </a:r>
          </a:p>
          <a:p>
            <a:endParaRPr lang="es-ES" sz="1600" b="1" dirty="0"/>
          </a:p>
          <a:p>
            <a:pPr marL="342900" indent="-342900">
              <a:buAutoNum type="arabicPeriod"/>
            </a:pPr>
            <a:r>
              <a:rPr lang="es-ES" sz="1600" b="1" dirty="0"/>
              <a:t>Breve reseña histórica de la explotación.</a:t>
            </a:r>
          </a:p>
          <a:p>
            <a:pPr marL="342900" indent="-342900">
              <a:buAutoNum type="arabicPeriod"/>
            </a:pPr>
            <a:endParaRPr lang="es-ES" sz="1600" b="1" dirty="0"/>
          </a:p>
          <a:p>
            <a:pPr marL="342900" indent="-342900">
              <a:buAutoNum type="arabicPeriod"/>
            </a:pPr>
            <a:r>
              <a:rPr lang="es-ES" sz="1600" b="1" dirty="0"/>
              <a:t>Organigrama y organización del personal.</a:t>
            </a:r>
          </a:p>
          <a:p>
            <a:pPr marL="342900" indent="-342900">
              <a:buAutoNum type="arabicPeriod"/>
            </a:pPr>
            <a:endParaRPr lang="es-ES" sz="1600" b="1" dirty="0"/>
          </a:p>
          <a:p>
            <a:pPr marL="342900" indent="-342900">
              <a:buAutoNum type="arabicPeriod"/>
            </a:pPr>
            <a:r>
              <a:rPr lang="es-ES" sz="1600" b="1" dirty="0"/>
              <a:t>Litros producidos por UTA.</a:t>
            </a:r>
          </a:p>
          <a:p>
            <a:endParaRPr lang="es-ES" sz="1600" b="1" dirty="0"/>
          </a:p>
          <a:p>
            <a:r>
              <a:rPr lang="es-ES" sz="1600" b="1" dirty="0"/>
              <a:t>4.    Registros y anotación de datos diarios.</a:t>
            </a:r>
          </a:p>
          <a:p>
            <a:pPr marL="342900" indent="-342900">
              <a:buAutoNum type="arabicPeriod"/>
            </a:pPr>
            <a:endParaRPr lang="es-ES" sz="1600" b="1" dirty="0"/>
          </a:p>
          <a:p>
            <a:r>
              <a:rPr lang="es-ES" sz="1600" b="1" u="sng" dirty="0"/>
              <a:t>5.     Programa de Medicina Preventiva Leche Alba.</a:t>
            </a:r>
          </a:p>
          <a:p>
            <a:r>
              <a:rPr lang="es-ES" sz="1600" b="1" i="1" dirty="0"/>
              <a:t>5.1. Plan de manejo:</a:t>
            </a:r>
          </a:p>
          <a:p>
            <a:pPr marL="285750" indent="-285750">
              <a:buFontTx/>
              <a:buChar char="-"/>
            </a:pPr>
            <a:r>
              <a:rPr lang="es-ES" sz="1600" b="1" i="1" dirty="0"/>
              <a:t>Manejo por lotes.</a:t>
            </a:r>
          </a:p>
          <a:p>
            <a:pPr marL="285750" indent="-285750">
              <a:buFontTx/>
              <a:buChar char="-"/>
            </a:pPr>
            <a:r>
              <a:rPr lang="es-ES" sz="1600" b="1" i="1" dirty="0"/>
              <a:t>Manejo de alimentación.</a:t>
            </a:r>
          </a:p>
          <a:p>
            <a:pPr marL="285750" indent="-285750">
              <a:buFontTx/>
              <a:buChar char="-"/>
            </a:pPr>
            <a:r>
              <a:rPr lang="es-ES" sz="1600" b="1" i="1" dirty="0"/>
              <a:t>Manejo de la recría.</a:t>
            </a:r>
          </a:p>
          <a:p>
            <a:pPr marL="285750" indent="-285750">
              <a:buFontTx/>
              <a:buChar char="-"/>
            </a:pPr>
            <a:r>
              <a:rPr lang="es-ES" sz="1600" b="1" i="1" dirty="0"/>
              <a:t>Manejo de camas y albergues.</a:t>
            </a:r>
          </a:p>
          <a:p>
            <a:pPr marL="285750" indent="-285750">
              <a:buFontTx/>
              <a:buChar char="-"/>
            </a:pPr>
            <a:r>
              <a:rPr lang="es-ES" sz="1600" b="1" i="1" dirty="0"/>
              <a:t>Manejo de estiércol y purines.</a:t>
            </a:r>
          </a:p>
          <a:p>
            <a:r>
              <a:rPr lang="es-ES" sz="1600" b="1" i="1" dirty="0"/>
              <a:t>5.2. Bioseguridad.</a:t>
            </a:r>
          </a:p>
          <a:p>
            <a:r>
              <a:rPr lang="es-ES" sz="1600" b="1" i="1" dirty="0"/>
              <a:t>5.3. Plan Sanitario.</a:t>
            </a:r>
          </a:p>
          <a:p>
            <a:r>
              <a:rPr lang="es-ES" sz="1600" b="1" i="1" dirty="0"/>
              <a:t>5.4. Plan de ordeño y calidad de leche.</a:t>
            </a:r>
          </a:p>
          <a:p>
            <a:r>
              <a:rPr lang="es-ES" sz="1600" b="1" i="1" dirty="0"/>
              <a:t>5.5. Bienestar Animal.</a:t>
            </a:r>
          </a:p>
          <a:p>
            <a:r>
              <a:rPr lang="es-ES" sz="1600" b="1" i="1" dirty="0"/>
              <a:t>5.6. Plan de alimentación.</a:t>
            </a:r>
          </a:p>
          <a:p>
            <a:endParaRPr lang="es-ES" sz="1600" b="1" i="1" dirty="0"/>
          </a:p>
          <a:p>
            <a:r>
              <a:rPr lang="es-ES" sz="1600" b="1" dirty="0"/>
              <a:t>6. Plan de gestión reproductiva. Elección de sementales.</a:t>
            </a:r>
          </a:p>
          <a:p>
            <a:endParaRPr lang="es-ES" sz="1600" b="1" dirty="0"/>
          </a:p>
          <a:p>
            <a:r>
              <a:rPr lang="es-ES" sz="1600" b="1" dirty="0"/>
              <a:t>7. Costes de producción.</a:t>
            </a:r>
          </a:p>
          <a:p>
            <a:endParaRPr lang="es-ES" sz="1600" b="1" dirty="0"/>
          </a:p>
          <a:p>
            <a:r>
              <a:rPr lang="es-ES" sz="1600" b="1" dirty="0"/>
              <a:t>8. Estrategia a futuro.</a:t>
            </a:r>
          </a:p>
          <a:p>
            <a:endParaRPr lang="es-ES" dirty="0"/>
          </a:p>
          <a:p>
            <a:endParaRPr lang="es-ES" dirty="0"/>
          </a:p>
          <a:p>
            <a:pPr marL="285750" indent="-285750">
              <a:buFontTx/>
              <a:buChar char="-"/>
            </a:pPr>
            <a:endParaRPr lang="es-ES" dirty="0"/>
          </a:p>
          <a:p>
            <a:pPr marL="342900" indent="-342900">
              <a:buAutoNum type="arabicPeriod"/>
            </a:pPr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21C0FD0-60AB-4A97-8325-F23BA7656E46}"/>
              </a:ext>
            </a:extLst>
          </p:cNvPr>
          <p:cNvSpPr/>
          <p:nvPr/>
        </p:nvSpPr>
        <p:spPr>
          <a:xfrm>
            <a:off x="156229" y="900615"/>
            <a:ext cx="4985548" cy="3285582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036FEF1-B6F4-4CBF-B2BD-43098FB7C8EA}"/>
              </a:ext>
            </a:extLst>
          </p:cNvPr>
          <p:cNvSpPr/>
          <p:nvPr/>
        </p:nvSpPr>
        <p:spPr>
          <a:xfrm>
            <a:off x="156229" y="4212506"/>
            <a:ext cx="4985548" cy="95115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051DC8D-4FC1-4B59-9BDD-11C90CFA3E3A}"/>
              </a:ext>
            </a:extLst>
          </p:cNvPr>
          <p:cNvSpPr/>
          <p:nvPr/>
        </p:nvSpPr>
        <p:spPr>
          <a:xfrm>
            <a:off x="156229" y="5189974"/>
            <a:ext cx="4985548" cy="13257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D166938-C0D7-4DAE-A196-755DE4057348}"/>
              </a:ext>
            </a:extLst>
          </p:cNvPr>
          <p:cNvSpPr txBox="1"/>
          <p:nvPr/>
        </p:nvSpPr>
        <p:spPr>
          <a:xfrm>
            <a:off x="3185982" y="3881886"/>
            <a:ext cx="2037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92D050"/>
                </a:solidFill>
              </a:rPr>
              <a:t>Encargado explotación</a:t>
            </a:r>
            <a:r>
              <a:rPr lang="es-ES" sz="1200" b="1" dirty="0">
                <a:solidFill>
                  <a:srgbClr val="92D050"/>
                </a:solidFill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307165D-E3B9-495C-9CCA-AF785C2E2AF5}"/>
              </a:ext>
            </a:extLst>
          </p:cNvPr>
          <p:cNvSpPr txBox="1"/>
          <p:nvPr/>
        </p:nvSpPr>
        <p:spPr>
          <a:xfrm>
            <a:off x="3337466" y="4914069"/>
            <a:ext cx="1948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00B0F0"/>
                </a:solidFill>
              </a:rPr>
              <a:t>Alba Ganaderos S.C.A</a:t>
            </a:r>
            <a:r>
              <a:rPr lang="es-ES" sz="1000" b="1" dirty="0">
                <a:solidFill>
                  <a:srgbClr val="00B0F0"/>
                </a:solidFill>
              </a:rPr>
              <a:t>.</a:t>
            </a:r>
            <a:endParaRPr lang="es-ES" b="1" dirty="0">
              <a:solidFill>
                <a:srgbClr val="00B0F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F830EAF-3C84-40FC-96A4-79CCC473C8B8}"/>
              </a:ext>
            </a:extLst>
          </p:cNvPr>
          <p:cNvSpPr txBox="1"/>
          <p:nvPr/>
        </p:nvSpPr>
        <p:spPr>
          <a:xfrm>
            <a:off x="2974312" y="6258317"/>
            <a:ext cx="2311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accent2">
                    <a:lumMod val="75000"/>
                  </a:schemeClr>
                </a:solidFill>
              </a:rPr>
              <a:t>Otros técnicos explotación</a:t>
            </a:r>
            <a:r>
              <a:rPr lang="es-ES" sz="10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s-E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3DF3D4F-CEFB-4118-8E00-3E918B34E687}"/>
              </a:ext>
            </a:extLst>
          </p:cNvPr>
          <p:cNvSpPr/>
          <p:nvPr/>
        </p:nvSpPr>
        <p:spPr>
          <a:xfrm>
            <a:off x="156229" y="458536"/>
            <a:ext cx="4985548" cy="4296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59BE43C-6E4E-4C4B-ADEE-6F2F0B85BCAA}"/>
              </a:ext>
            </a:extLst>
          </p:cNvPr>
          <p:cNvSpPr txBox="1"/>
          <p:nvPr/>
        </p:nvSpPr>
        <p:spPr>
          <a:xfrm>
            <a:off x="4135626" y="606699"/>
            <a:ext cx="1452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0000"/>
                </a:solidFill>
              </a:rPr>
              <a:t>Propiedad.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2D826E7-5378-40D4-BE01-1F48D2FE8FDA}"/>
              </a:ext>
            </a:extLst>
          </p:cNvPr>
          <p:cNvSpPr txBox="1"/>
          <p:nvPr/>
        </p:nvSpPr>
        <p:spPr>
          <a:xfrm>
            <a:off x="5739123" y="641946"/>
            <a:ext cx="6060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/>
              <a:t>JORNADAS DE FORMACIÓN CONTINUA: PUERTAS ABIERTAS.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050C3C9-66A9-493B-8606-AA94D9DD0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98" y="1204801"/>
            <a:ext cx="5928028" cy="4924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E2F0719C-B959-4B37-99B2-CAA003BFB579}"/>
              </a:ext>
            </a:extLst>
          </p:cNvPr>
          <p:cNvSpPr/>
          <p:nvPr/>
        </p:nvSpPr>
        <p:spPr>
          <a:xfrm>
            <a:off x="156229" y="6515675"/>
            <a:ext cx="4985548" cy="3423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A0F687B-57CA-4FAE-9AAC-111E31265CC4}"/>
              </a:ext>
            </a:extLst>
          </p:cNvPr>
          <p:cNvSpPr txBox="1"/>
          <p:nvPr/>
        </p:nvSpPr>
        <p:spPr>
          <a:xfrm>
            <a:off x="4089680" y="6611779"/>
            <a:ext cx="1771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0000"/>
                </a:solidFill>
              </a:rPr>
              <a:t>Propiedad.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2554A624-180F-45EF-85C8-86B577B04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94430" y="1345464"/>
            <a:ext cx="5593742" cy="53043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6D72F267-9937-4A25-8DF5-A56674A089F9}"/>
              </a:ext>
            </a:extLst>
          </p:cNvPr>
          <p:cNvSpPr/>
          <p:nvPr/>
        </p:nvSpPr>
        <p:spPr>
          <a:xfrm>
            <a:off x="5859433" y="6163618"/>
            <a:ext cx="63325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2800" b="1" dirty="0">
                <a:ln/>
                <a:solidFill>
                  <a:schemeClr val="accent4"/>
                </a:solidFill>
              </a:rPr>
              <a:t>APLICACIÓN DEL PROGRAMA EN GRANJA</a:t>
            </a:r>
            <a:endParaRPr lang="es-ES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E0F6626C-405E-4A5D-BED4-78D460837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639" y="96300"/>
            <a:ext cx="6550770" cy="663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0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ENOVO\Desktop\BRÁCANA PUERTAS ABIERTAS\PRESENTACIÓN\NEFAS FEBRERO 202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775517"/>
            <a:ext cx="10216055" cy="56200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54B161D-58D6-456F-9826-451A365267BF}"/>
              </a:ext>
            </a:extLst>
          </p:cNvPr>
          <p:cNvSpPr/>
          <p:nvPr/>
        </p:nvSpPr>
        <p:spPr>
          <a:xfrm>
            <a:off x="229438" y="162008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u="sng" dirty="0"/>
              <a:t>5.     Programa de Medicina Preventiva Leche Alba.</a:t>
            </a:r>
          </a:p>
          <a:p>
            <a:r>
              <a:rPr lang="es-ES" sz="2800" b="1" i="1" dirty="0"/>
              <a:t>5.4. Plan de ordeño y calidad de leche.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99BBB64-FBC5-4F72-AEAF-0F18CEA52BCF}"/>
              </a:ext>
            </a:extLst>
          </p:cNvPr>
          <p:cNvSpPr txBox="1"/>
          <p:nvPr/>
        </p:nvSpPr>
        <p:spPr>
          <a:xfrm>
            <a:off x="310286" y="1102200"/>
            <a:ext cx="108019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sz="2400" dirty="0"/>
              <a:t>Rutina de ordeño.</a:t>
            </a:r>
          </a:p>
          <a:p>
            <a:pPr marL="285750" indent="-285750">
              <a:buFontTx/>
              <a:buChar char="-"/>
            </a:pPr>
            <a:r>
              <a:rPr lang="es-ES" sz="2400" dirty="0"/>
              <a:t>Productos en uso y fichas técnicas y de seguridad </a:t>
            </a:r>
          </a:p>
          <a:p>
            <a:pPr marL="285750" indent="-285750">
              <a:buFontTx/>
              <a:buChar char="-"/>
            </a:pPr>
            <a:r>
              <a:rPr lang="es-ES" sz="2400" dirty="0"/>
              <a:t>Calificación de explotación según visita simple: evaluación de analíticas, hoja de seguridad, hoja de CSS.</a:t>
            </a:r>
          </a:p>
          <a:p>
            <a:pPr marL="285750" indent="-285750">
              <a:buFontTx/>
              <a:buChar char="-"/>
            </a:pPr>
            <a:r>
              <a:rPr lang="es-ES" sz="2400" dirty="0"/>
              <a:t>Protocolos: de recién paridas, tratamientos en lactación y de secado.</a:t>
            </a:r>
          </a:p>
          <a:p>
            <a:pPr marL="285750" indent="-285750">
              <a:buFontTx/>
              <a:buChar char="-"/>
            </a:pPr>
            <a:endParaRPr lang="es-ES" sz="24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E24A752-9E7B-4BF4-A678-93F0D7D56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8913" y="3988163"/>
            <a:ext cx="2998455" cy="224884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E6FCF7D-D359-432F-9B28-26993C271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8843" y="3877486"/>
            <a:ext cx="3088866" cy="237978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7A82C99-A119-408D-9A2F-2849E38C6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53589" y="3899958"/>
            <a:ext cx="3090082" cy="233362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CC48631-E79D-438F-9C9F-ECB65D5E32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6919" y="3978902"/>
            <a:ext cx="3088869" cy="217452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5064686-AE6D-4DA5-82A5-39BEDF49BC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52165" y="3625782"/>
            <a:ext cx="3795108" cy="217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87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46386" y="346841"/>
            <a:ext cx="999533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u="sng" dirty="0"/>
              <a:t>PROTOCOLO DE RECIÉN PARIDAS EN BRÁCANA</a:t>
            </a:r>
          </a:p>
          <a:p>
            <a:endParaRPr lang="es-ES" sz="2400" dirty="0"/>
          </a:p>
          <a:p>
            <a:r>
              <a:rPr lang="es-ES" sz="2400" dirty="0"/>
              <a:t>ACTUALMENTE: </a:t>
            </a:r>
          </a:p>
          <a:p>
            <a:endParaRPr lang="es-ES" sz="2400" dirty="0"/>
          </a:p>
          <a:p>
            <a:pPr marL="342900" indent="-342900">
              <a:buAutoNum type="arabicPeriod"/>
            </a:pPr>
            <a:r>
              <a:rPr lang="es-ES" sz="2400" dirty="0"/>
              <a:t>RETIRADA DE CALOSTRO: NOVILLAS 4 ORDEÑOS Y VACAS SEGÚN TRATAMIENTO DE SECADO </a:t>
            </a:r>
          </a:p>
          <a:p>
            <a:pPr marL="1257300" lvl="2" indent="-342900">
              <a:buAutoNum type="arabicPeriod"/>
            </a:pPr>
            <a:r>
              <a:rPr lang="es-ES" sz="2400" dirty="0"/>
              <a:t>CEPRAVIN: 6 ORDEÑOS </a:t>
            </a:r>
          </a:p>
          <a:p>
            <a:pPr marL="1257300" lvl="2" indent="-342900">
              <a:buAutoNum type="arabicPeriod"/>
            </a:pPr>
            <a:r>
              <a:rPr lang="es-ES" sz="2400" dirty="0"/>
              <a:t>CEFA-SAFE: 4 ORDEÑOS</a:t>
            </a:r>
          </a:p>
          <a:p>
            <a:pPr marL="342900" indent="-342900">
              <a:buAutoNum type="arabicPeriod"/>
            </a:pPr>
            <a:r>
              <a:rPr lang="es-ES" sz="2400" dirty="0"/>
              <a:t>TEST DE ANTIBIÓTICO PREVIO A INCORPORACIÓN DE LECHE AL TANQUE</a:t>
            </a:r>
          </a:p>
          <a:p>
            <a:pPr marL="342900" indent="-342900"/>
            <a:endParaRPr lang="es-ES" sz="2400" dirty="0"/>
          </a:p>
          <a:p>
            <a:pPr marL="342900" indent="-342900"/>
            <a:endParaRPr lang="es-ES" sz="2400" dirty="0"/>
          </a:p>
          <a:p>
            <a:pPr marL="342900" indent="-342900">
              <a:buAutoNum type="arabicPeriod"/>
            </a:pP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646386" y="4162097"/>
            <a:ext cx="934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RECOMENDACIONES:</a:t>
            </a:r>
          </a:p>
          <a:p>
            <a:endParaRPr lang="es-ES" sz="2400" dirty="0"/>
          </a:p>
          <a:p>
            <a:r>
              <a:rPr lang="es-ES" sz="2400" dirty="0"/>
              <a:t>1. TEST DE CALIFORNIA PARA DIFERENCIAR CALOSTRO DE LECHE</a:t>
            </a:r>
          </a:p>
          <a:p>
            <a:r>
              <a:rPr lang="es-ES" sz="2400" dirty="0"/>
              <a:t>2. PRUEBA DE ESTABILIDAD AL ALCOHOL A RECIÉN PARIDAS</a:t>
            </a:r>
          </a:p>
          <a:p>
            <a:r>
              <a:rPr lang="es-ES" sz="2400" dirty="0"/>
              <a:t>3. RECUENTO DE CSS INDIVIDUAL CON MÁQUINA EN GRANJA. </a:t>
            </a:r>
          </a:p>
        </p:txBody>
      </p:sp>
      <p:pic>
        <p:nvPicPr>
          <p:cNvPr id="10243" name="Picture 3" descr="C:\Users\LENOVO\Desktop\BRÁCANA PUERTAS ABIERTAS\PRESENTACIÓN\20191001_0932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48261" y="3841588"/>
            <a:ext cx="2293279" cy="1289969"/>
          </a:xfrm>
          <a:prstGeom prst="rect">
            <a:avLst/>
          </a:prstGeom>
          <a:noFill/>
        </p:spPr>
      </p:pic>
      <p:pic>
        <p:nvPicPr>
          <p:cNvPr id="10244" name="Picture 4" descr="C:\Users\LENOVO\Desktop\móvil isa\WhatsApp Images\IMG-20180710-WA0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98698" y="5186225"/>
            <a:ext cx="1101147" cy="14681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ENOVO\Desktop\BRÁCANA PUERTAS ABIERTAS\PRESENTACIÓN\RUTINA ORDEÑO ALBA PAS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4566" y="294618"/>
            <a:ext cx="8287735" cy="61998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5 Gráfico"/>
          <p:cNvGraphicFramePr/>
          <p:nvPr/>
        </p:nvGraphicFramePr>
        <p:xfrm>
          <a:off x="7693572" y="2033751"/>
          <a:ext cx="4209393" cy="2317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248" y="725214"/>
            <a:ext cx="7219520" cy="528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ENOVO\Desktop\BRÁCANA PUERTAS ABIERTAS\PRESENTACIÓN\RUTINA SECADO ALBA Y TTO IMM PASO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0978" y="319160"/>
            <a:ext cx="5817477" cy="6088057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6999890" y="2128345"/>
            <a:ext cx="42251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TRATAMIENTO DE SECADO: </a:t>
            </a:r>
          </a:p>
          <a:p>
            <a:endParaRPr lang="es-ES" sz="2400" dirty="0"/>
          </a:p>
          <a:p>
            <a:pPr>
              <a:buFontTx/>
              <a:buChar char="-"/>
            </a:pPr>
            <a:r>
              <a:rPr lang="es-ES" sz="2400" dirty="0"/>
              <a:t>TRATAMIENTO DE SECADO A TODOS LOS ANIMALES</a:t>
            </a:r>
          </a:p>
          <a:p>
            <a:pPr>
              <a:buFontTx/>
              <a:buChar char="-"/>
            </a:pPr>
            <a:endParaRPr lang="es-ES" sz="2400" dirty="0"/>
          </a:p>
          <a:p>
            <a:pPr>
              <a:buFontTx/>
              <a:buChar char="-"/>
            </a:pPr>
            <a:r>
              <a:rPr lang="es-ES" sz="2400" dirty="0"/>
              <a:t>ANTIBIÓTICO SELECTIVO SEGÚN DATOS: </a:t>
            </a:r>
          </a:p>
          <a:p>
            <a:pPr lvl="1">
              <a:buFontTx/>
              <a:buChar char="-"/>
            </a:pPr>
            <a:r>
              <a:rPr lang="es-ES" sz="2400" dirty="0"/>
              <a:t>CONTROLES LECHEROS</a:t>
            </a:r>
          </a:p>
          <a:p>
            <a:pPr lvl="1">
              <a:buFontTx/>
              <a:buChar char="-"/>
            </a:pPr>
            <a:r>
              <a:rPr lang="es-ES" sz="2400" dirty="0"/>
              <a:t>HISTORIAL DE MAMITIS DEL ANIMAL.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27512" y="605642"/>
            <a:ext cx="1053341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u="sng" dirty="0"/>
              <a:t>PROGRAMA DE MEDICINA PREVENTIVA ALBA GANADEROS </a:t>
            </a:r>
          </a:p>
          <a:p>
            <a:endParaRPr lang="es-ES" sz="3200" dirty="0"/>
          </a:p>
          <a:p>
            <a:pPr marL="342900" indent="-342900">
              <a:buAutoNum type="arabicPeriod"/>
            </a:pPr>
            <a:r>
              <a:rPr lang="es-ES" sz="3200" dirty="0"/>
              <a:t>VISITA SIMPLE. TOMA DE MUESTRA DE LECHE DE TANQUE/AGUA GRANJA</a:t>
            </a:r>
          </a:p>
          <a:p>
            <a:pPr marL="1257300" lvl="2" indent="-342900">
              <a:buFont typeface="Arial" charset="0"/>
              <a:buChar char="•"/>
            </a:pPr>
            <a:r>
              <a:rPr lang="es-ES" sz="3200" dirty="0"/>
              <a:t>HOJA DE SEGURIDAD DE LA GRANJA </a:t>
            </a:r>
          </a:p>
          <a:p>
            <a:pPr marL="1257300" lvl="2" indent="-342900"/>
            <a:endParaRPr lang="es-ES" sz="3200" dirty="0"/>
          </a:p>
          <a:p>
            <a:pPr marL="1257300" lvl="2" indent="-342900"/>
            <a:endParaRPr lang="es-ES" sz="3200" dirty="0"/>
          </a:p>
          <a:p>
            <a:pPr marL="342900" indent="-342900">
              <a:buAutoNum type="arabicPeriod"/>
            </a:pPr>
            <a:r>
              <a:rPr lang="es-ES" sz="3200" dirty="0"/>
              <a:t>CONTROL LECHERO OFICIAL. RECUENTOS INDIVIDUALES VACAS</a:t>
            </a:r>
          </a:p>
          <a:p>
            <a:pPr marL="1257300" lvl="2" indent="-342900">
              <a:buFont typeface="Arial" charset="0"/>
              <a:buChar char="•"/>
            </a:pPr>
            <a:r>
              <a:rPr lang="es-ES" sz="3200" dirty="0"/>
              <a:t>HOJA DE RECUENTO CELULAR DE LA GRANJA</a:t>
            </a:r>
          </a:p>
          <a:p>
            <a:pPr marL="1257300" lvl="2" indent="-342900"/>
            <a:endParaRPr lang="es-ES" sz="3200" dirty="0"/>
          </a:p>
        </p:txBody>
      </p:sp>
      <p:sp>
        <p:nvSpPr>
          <p:cNvPr id="3" name="2 Flecha derecha">
            <a:hlinkClick r:id="rId2" action="ppaction://hlinkfile"/>
          </p:cNvPr>
          <p:cNvSpPr/>
          <p:nvPr/>
        </p:nvSpPr>
        <p:spPr>
          <a:xfrm>
            <a:off x="9001496" y="2660072"/>
            <a:ext cx="1935678" cy="8906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Flecha derecha">
            <a:hlinkClick r:id="rId3" action="ppaction://hlinkfile"/>
          </p:cNvPr>
          <p:cNvSpPr/>
          <p:nvPr/>
        </p:nvSpPr>
        <p:spPr>
          <a:xfrm>
            <a:off x="9355777" y="5140036"/>
            <a:ext cx="1935678" cy="8906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54B161D-58D6-456F-9826-451A365267BF}"/>
              </a:ext>
            </a:extLst>
          </p:cNvPr>
          <p:cNvSpPr/>
          <p:nvPr/>
        </p:nvSpPr>
        <p:spPr>
          <a:xfrm>
            <a:off x="229438" y="16200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u="sng" dirty="0"/>
              <a:t>5.     Programa de Medicina Preventiva Leche Alba.</a:t>
            </a:r>
          </a:p>
          <a:p>
            <a:r>
              <a:rPr lang="es-ES" b="1" i="1" dirty="0"/>
              <a:t>5.5. Bienestar Animal.</a:t>
            </a:r>
          </a:p>
        </p:txBody>
      </p:sp>
      <p:pic>
        <p:nvPicPr>
          <p:cNvPr id="12290" name="Picture 2" descr="C:\Users\LENOVO\Desktop\BRÁCANA PUERTAS ABIERTAS\PRESENTACIÓN\BIENESTAR ANIMAL RESUMEN INFORM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9560" y="737914"/>
            <a:ext cx="6973887" cy="5916613"/>
          </a:xfrm>
          <a:prstGeom prst="rect">
            <a:avLst/>
          </a:prstGeom>
          <a:noFill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4772" y="1"/>
            <a:ext cx="6327228" cy="11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982682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54B161D-58D6-456F-9826-451A365267BF}"/>
              </a:ext>
            </a:extLst>
          </p:cNvPr>
          <p:cNvSpPr/>
          <p:nvPr/>
        </p:nvSpPr>
        <p:spPr>
          <a:xfrm>
            <a:off x="229438" y="16200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u="sng" dirty="0"/>
              <a:t>5.     Programa de Medicina Preventiva Leche Alba.</a:t>
            </a:r>
          </a:p>
          <a:p>
            <a:r>
              <a:rPr lang="es-ES" b="1" i="1" dirty="0"/>
              <a:t>5.6. Plan de alimentación: PRODUCCIÓN.</a:t>
            </a:r>
          </a:p>
          <a:p>
            <a:endParaRPr lang="es-ES" b="1" i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57B47F5-5B1F-4878-911B-9EA22C1A4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0" y="77458"/>
            <a:ext cx="3106057" cy="232954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52395F7-B52E-4EB2-9DF1-1C0FE82E4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92890" y="1737982"/>
            <a:ext cx="2506783" cy="211622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0B24A65-4BF1-44A9-93B2-8FFB56055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75" y="162008"/>
            <a:ext cx="2503156" cy="187736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1799947-1589-47A7-9CC5-FEB4FF120C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10646" y="4469903"/>
            <a:ext cx="2821632" cy="211622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2894140-C627-492A-BB16-9EFDD35369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58206" y="3898379"/>
            <a:ext cx="2567073" cy="192530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BCA0DFE-4FB5-4052-B8D7-81C62335A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138" y="2007380"/>
            <a:ext cx="4336150" cy="283447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B9C6DAF-0FBE-40C9-A692-8D6D2F0E0C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49199" y="456902"/>
            <a:ext cx="1977571" cy="148317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62E75650-614E-466A-A90F-DDB42B1D09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832" y="793071"/>
            <a:ext cx="4604008" cy="583693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0A758AF9-CBCB-43C8-BE8A-9357AD3A34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8734" y="3697522"/>
            <a:ext cx="1634490" cy="2998470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49DE0857-B808-4EF1-9D5E-4F335DDB28AD}"/>
              </a:ext>
            </a:extLst>
          </p:cNvPr>
          <p:cNvSpPr txBox="1"/>
          <p:nvPr/>
        </p:nvSpPr>
        <p:spPr>
          <a:xfrm>
            <a:off x="3893736" y="4900329"/>
            <a:ext cx="4235042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/>
              <a:t>CONSUMO MEDIO ENERO: 23,79 KG MS</a:t>
            </a:r>
          </a:p>
          <a:p>
            <a:pPr algn="ctr"/>
            <a:r>
              <a:rPr lang="es-ES" b="1" dirty="0"/>
              <a:t>COSTE DE RACIÓN REAL: 5,41 €</a:t>
            </a:r>
          </a:p>
        </p:txBody>
      </p:sp>
    </p:spTree>
    <p:extLst>
      <p:ext uri="{BB962C8B-B14F-4D97-AF65-F5344CB8AC3E}">
        <p14:creationId xmlns:p14="http://schemas.microsoft.com/office/powerpoint/2010/main" val="1547847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E70636E-8FC4-43CD-855E-9F3F1F208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41" y="286378"/>
            <a:ext cx="11790105" cy="657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18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90FA01E-2D6F-43E9-9A8D-CC2C41805CD6}"/>
              </a:ext>
            </a:extLst>
          </p:cNvPr>
          <p:cNvSpPr/>
          <p:nvPr/>
        </p:nvSpPr>
        <p:spPr>
          <a:xfrm>
            <a:off x="580755" y="491944"/>
            <a:ext cx="4376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es-ES" b="1" dirty="0"/>
              <a:t>Breve reseña histórica de la explotación.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F07E799-A141-4E1F-8447-BFF3F0DF9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61147" y="-623325"/>
            <a:ext cx="3396853" cy="63660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3439EF-2850-4D7B-8D86-6F9A16620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126" y="822456"/>
            <a:ext cx="6957303" cy="485313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5EEF9BF-8239-46E4-A2A1-CDDBA4EADB69}"/>
              </a:ext>
            </a:extLst>
          </p:cNvPr>
          <p:cNvSpPr txBox="1"/>
          <p:nvPr/>
        </p:nvSpPr>
        <p:spPr>
          <a:xfrm>
            <a:off x="63819" y="4558216"/>
            <a:ext cx="5895863" cy="147732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Adquisición por el actual propietario: diciembre 2018.</a:t>
            </a:r>
          </a:p>
          <a:p>
            <a:endParaRPr lang="es-ES" dirty="0"/>
          </a:p>
          <a:p>
            <a:pPr marL="285750" indent="-285750">
              <a:buFontTx/>
              <a:buChar char="-"/>
            </a:pPr>
            <a:r>
              <a:rPr lang="es-ES" dirty="0"/>
              <a:t>Inversión para la mejora de instalaciones: 250.000 €.</a:t>
            </a:r>
          </a:p>
          <a:p>
            <a:pPr marL="285750" indent="-285750">
              <a:buFontTx/>
              <a:buChar char="-"/>
            </a:pPr>
            <a:r>
              <a:rPr lang="es-ES" dirty="0"/>
              <a:t>Inversión en compra de animales: 360.000 €, (220 vacas).</a:t>
            </a:r>
          </a:p>
          <a:p>
            <a:pPr marL="285750" indent="-285750">
              <a:buFontTx/>
              <a:buChar char="-"/>
            </a:pP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6A0F32E-E982-481A-BB0A-7CC3C0F20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88595" y="711581"/>
            <a:ext cx="4396154" cy="329711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6D50F75-324F-421F-B458-5AF68E91B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32624" y="3978519"/>
            <a:ext cx="2848708" cy="213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6594997-7CC6-49A0-B302-B8669A6FF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2626"/>
            <a:ext cx="12192000" cy="571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88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F3701EE-1A88-4AE5-9C8F-A21A837C6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82" y="45218"/>
            <a:ext cx="11724856" cy="449002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B1AE9AF-2B49-490C-B096-73CD4B9E1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634" y="4662036"/>
            <a:ext cx="3892531" cy="195982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2211DD2-EC65-4EE1-AA32-12266998E495}"/>
              </a:ext>
            </a:extLst>
          </p:cNvPr>
          <p:cNvSpPr txBox="1"/>
          <p:nvPr/>
        </p:nvSpPr>
        <p:spPr>
          <a:xfrm>
            <a:off x="415961" y="4117111"/>
            <a:ext cx="4696064" cy="175432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EVALUACIÓN DE LA RACIÓN:</a:t>
            </a:r>
          </a:p>
          <a:p>
            <a:pPr marL="342900" indent="-342900">
              <a:buAutoNum type="arabicPeriod"/>
            </a:pPr>
            <a:r>
              <a:rPr lang="es-ES" dirty="0"/>
              <a:t>BUENA CONDICIÓN CORPORAL.</a:t>
            </a:r>
          </a:p>
          <a:p>
            <a:pPr marL="342900" indent="-342900">
              <a:buAutoNum type="arabicPeriod"/>
            </a:pPr>
            <a:r>
              <a:rPr lang="es-ES" dirty="0"/>
              <a:t>PRODUCCIÓN ACEPTABLE.</a:t>
            </a:r>
          </a:p>
          <a:p>
            <a:pPr marL="342900" indent="-342900">
              <a:buAutoNum type="arabicPeriod"/>
            </a:pPr>
            <a:r>
              <a:rPr lang="es-ES" dirty="0"/>
              <a:t>CALIDADES ACEPTABLES.</a:t>
            </a:r>
          </a:p>
          <a:p>
            <a:pPr marL="342900" indent="-342900">
              <a:buAutoNum type="arabicPeriod"/>
            </a:pPr>
            <a:r>
              <a:rPr lang="es-ES" dirty="0"/>
              <a:t>COSTE DE RACIÓN ACEPTABLE.</a:t>
            </a:r>
          </a:p>
          <a:p>
            <a:pPr marL="342900" indent="-342900">
              <a:buAutoNum type="arabicPeriod"/>
            </a:pPr>
            <a:r>
              <a:rPr lang="es-ES" dirty="0"/>
              <a:t>POSIBLE MEJORA CON LA CONCENTRACIÓN.</a:t>
            </a:r>
          </a:p>
        </p:txBody>
      </p:sp>
    </p:spTree>
    <p:extLst>
      <p:ext uri="{BB962C8B-B14F-4D97-AF65-F5344CB8AC3E}">
        <p14:creationId xmlns:p14="http://schemas.microsoft.com/office/powerpoint/2010/main" val="46130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A12C359-C15F-49EC-8928-1867F50D5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96" y="164060"/>
            <a:ext cx="5394960" cy="408813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1411EF0-116B-475E-96DE-C1D098093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99338" y="3322235"/>
            <a:ext cx="4149969" cy="311247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672DF17-DC26-4AC3-A3B5-FC5C2B641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1823" y="642369"/>
            <a:ext cx="3344145" cy="250810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7F9ACE6-257D-4DD3-AF2E-673E166A85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7191" y="2243751"/>
            <a:ext cx="5132754" cy="341246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80BFB1E-9A6B-4C8F-860F-1415DB8BB222}"/>
              </a:ext>
            </a:extLst>
          </p:cNvPr>
          <p:cNvSpPr txBox="1"/>
          <p:nvPr/>
        </p:nvSpPr>
        <p:spPr>
          <a:xfrm>
            <a:off x="5229121" y="4805423"/>
            <a:ext cx="4696064" cy="923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EVALUACIÓN DE LA RACIÓN:</a:t>
            </a:r>
          </a:p>
          <a:p>
            <a:pPr marL="342900" indent="-342900">
              <a:buAutoNum type="arabicPeriod"/>
            </a:pPr>
            <a:r>
              <a:rPr lang="es-ES" dirty="0"/>
              <a:t>LIGERA PÉRDIDA DE CONDICIÓN CORPORAL.</a:t>
            </a:r>
          </a:p>
          <a:p>
            <a:pPr marL="342900" indent="-342900">
              <a:buAutoNum type="arabicPeriod"/>
            </a:pPr>
            <a:r>
              <a:rPr lang="es-ES" dirty="0"/>
              <a:t>MODERADA MOVILIZACIÓN DE NEFAS.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F9BD853-DF48-4772-90FC-1604D5D3D1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832" y="4842280"/>
            <a:ext cx="3970020" cy="185166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3EAD7A0-4924-4874-A54D-B3F016FCFB1A}"/>
              </a:ext>
            </a:extLst>
          </p:cNvPr>
          <p:cNvSpPr txBox="1"/>
          <p:nvPr/>
        </p:nvSpPr>
        <p:spPr>
          <a:xfrm>
            <a:off x="275698" y="4379011"/>
            <a:ext cx="3956274" cy="376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EVALUACIÓN DE NEFAS: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5380E76-44DA-49E6-8568-DDB201CE13FF}"/>
              </a:ext>
            </a:extLst>
          </p:cNvPr>
          <p:cNvSpPr txBox="1"/>
          <p:nvPr/>
        </p:nvSpPr>
        <p:spPr>
          <a:xfrm>
            <a:off x="5229121" y="5820321"/>
            <a:ext cx="4696064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TOMA DE DECISIONES:</a:t>
            </a:r>
          </a:p>
          <a:p>
            <a:pPr marL="342900" indent="-342900">
              <a:buAutoNum type="arabicPeriod"/>
            </a:pPr>
            <a:r>
              <a:rPr lang="es-ES" dirty="0"/>
              <a:t>INCREMENTAR ENERGÍA DE LA RACIÓN</a:t>
            </a:r>
          </a:p>
        </p:txBody>
      </p:sp>
    </p:spTree>
    <p:extLst>
      <p:ext uri="{BB962C8B-B14F-4D97-AF65-F5344CB8AC3E}">
        <p14:creationId xmlns:p14="http://schemas.microsoft.com/office/powerpoint/2010/main" val="359440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8704563-8066-4293-8EB1-5B3537349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81" y="91995"/>
            <a:ext cx="2305050" cy="65913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208EF7C-CA90-41E3-8F4D-6D11AAF62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0140" y="143640"/>
            <a:ext cx="6858000" cy="675470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5BA7EB4-B7EB-4F6D-81BF-A1B371A6011D}"/>
              </a:ext>
            </a:extLst>
          </p:cNvPr>
          <p:cNvSpPr txBox="1"/>
          <p:nvPr/>
        </p:nvSpPr>
        <p:spPr>
          <a:xfrm>
            <a:off x="261914" y="10057"/>
            <a:ext cx="254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Nueva ración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AF60D9E-E299-4EC4-A615-7B0E3EE8A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1377" y="91995"/>
            <a:ext cx="2545616" cy="366522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DCEB41E-F2A6-4107-8A90-AC226EC6881F}"/>
              </a:ext>
            </a:extLst>
          </p:cNvPr>
          <p:cNvSpPr txBox="1"/>
          <p:nvPr/>
        </p:nvSpPr>
        <p:spPr>
          <a:xfrm>
            <a:off x="6013508" y="513122"/>
            <a:ext cx="5828474" cy="132343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000" b="1" dirty="0"/>
              <a:t>OBJETIVOS NUEVA RACIÓN: </a:t>
            </a:r>
          </a:p>
          <a:p>
            <a:pPr marL="342900" indent="-342900">
              <a:buAutoNum type="arabicPeriod"/>
            </a:pPr>
            <a:r>
              <a:rPr lang="es-ES" sz="2000" b="1" dirty="0"/>
              <a:t>EVITAR PÉRDIDA DE CONDICIÓN CORPORAL.</a:t>
            </a:r>
          </a:p>
          <a:p>
            <a:pPr marL="342900" indent="-342900">
              <a:buAutoNum type="arabicPeriod"/>
            </a:pPr>
            <a:r>
              <a:rPr lang="es-ES" sz="2000" b="1" dirty="0"/>
              <a:t>EVITAR MOVILIZACIÓN DE GRASA (NEFA).</a:t>
            </a:r>
          </a:p>
          <a:p>
            <a:pPr marL="342900" indent="-342900">
              <a:buAutoNum type="arabicPeriod"/>
            </a:pPr>
            <a:r>
              <a:rPr lang="es-ES" sz="2000" b="1" dirty="0"/>
              <a:t>AUMENTAR ENERGÍA DISPONIBLE.</a:t>
            </a:r>
          </a:p>
        </p:txBody>
      </p:sp>
    </p:spTree>
    <p:extLst>
      <p:ext uri="{BB962C8B-B14F-4D97-AF65-F5344CB8AC3E}">
        <p14:creationId xmlns:p14="http://schemas.microsoft.com/office/powerpoint/2010/main" val="395038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416FA8C-8620-44EF-92D7-36824DAD46DB}"/>
              </a:ext>
            </a:extLst>
          </p:cNvPr>
          <p:cNvSpPr/>
          <p:nvPr/>
        </p:nvSpPr>
        <p:spPr>
          <a:xfrm>
            <a:off x="84898" y="7617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b="1" i="1" dirty="0"/>
          </a:p>
          <a:p>
            <a:r>
              <a:rPr lang="es-ES" b="1" dirty="0"/>
              <a:t>6. Plan de gestión reproductiva. Elección de sementales.</a:t>
            </a:r>
          </a:p>
          <a:p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135130-238E-4F7C-A7BF-50090ABB3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24" y="1060956"/>
            <a:ext cx="4276725" cy="3276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41D0482-2867-4C5F-A9C2-482AF8E50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720" y="4678890"/>
            <a:ext cx="2733754" cy="20236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B5E97D1-BE5A-42A6-85C1-D56DF3F96D2A}"/>
              </a:ext>
            </a:extLst>
          </p:cNvPr>
          <p:cNvSpPr txBox="1"/>
          <p:nvPr/>
        </p:nvSpPr>
        <p:spPr>
          <a:xfrm>
            <a:off x="5581858" y="208317"/>
            <a:ext cx="6424760" cy="40934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000" b="1" dirty="0"/>
              <a:t>VISITAS REPRODUCTIVAS CADA 14 DÍAS:</a:t>
            </a:r>
          </a:p>
          <a:p>
            <a:endParaRPr lang="es-ES" sz="2000" b="1" dirty="0"/>
          </a:p>
          <a:p>
            <a:pPr marL="457200" indent="-457200">
              <a:buAutoNum type="arabicPeriod"/>
            </a:pPr>
            <a:r>
              <a:rPr lang="es-ES" sz="2000" b="1" dirty="0"/>
              <a:t>Revisión de vacas recién paridas y sus datos.</a:t>
            </a:r>
          </a:p>
          <a:p>
            <a:pPr marL="457200" indent="-457200">
              <a:buAutoNum type="arabicPeriod"/>
            </a:pPr>
            <a:r>
              <a:rPr lang="es-ES" sz="2000" b="1" dirty="0"/>
              <a:t>Revisión de vacas para dar de ALTA. 25-30 días.</a:t>
            </a:r>
          </a:p>
          <a:p>
            <a:pPr marL="457200" indent="-457200">
              <a:buAutoNum type="arabicPeriod"/>
            </a:pPr>
            <a:r>
              <a:rPr lang="es-ES" sz="2000" b="1" dirty="0"/>
              <a:t>P.E.V. (60 vacas, 70 novillas).</a:t>
            </a:r>
          </a:p>
          <a:p>
            <a:pPr marL="457200" indent="-457200">
              <a:buAutoNum type="arabicPeriod"/>
            </a:pPr>
            <a:r>
              <a:rPr lang="es-ES" sz="2000" b="1" dirty="0"/>
              <a:t>Diagnóstico de gestación después de los 38  días IA.</a:t>
            </a:r>
          </a:p>
          <a:p>
            <a:pPr marL="457200" indent="-457200">
              <a:buAutoNum type="arabicPeriod"/>
            </a:pPr>
            <a:r>
              <a:rPr lang="es-ES" sz="2000" b="1" dirty="0"/>
              <a:t>Revisión de vacas gestantes previo al secado.</a:t>
            </a:r>
          </a:p>
          <a:p>
            <a:pPr marL="457200" indent="-457200">
              <a:buAutoNum type="arabicPeriod"/>
            </a:pPr>
            <a:r>
              <a:rPr lang="es-ES" sz="2000" b="1" dirty="0"/>
              <a:t>Revisión de vacas con celos irregulares.</a:t>
            </a:r>
          </a:p>
          <a:p>
            <a:pPr marL="457200" indent="-457200">
              <a:buAutoNum type="arabicPeriod"/>
            </a:pPr>
            <a:r>
              <a:rPr lang="es-ES" sz="2000" b="1" dirty="0"/>
              <a:t>Revisión de vacas acíclicas.</a:t>
            </a:r>
          </a:p>
          <a:p>
            <a:pPr marL="457200" indent="-457200">
              <a:buAutoNum type="arabicPeriod"/>
            </a:pPr>
            <a:r>
              <a:rPr lang="es-ES" sz="2000" b="1" dirty="0"/>
              <a:t>Sincronización (G.P.G), de vacas vacías y sin celo.</a:t>
            </a:r>
          </a:p>
          <a:p>
            <a:pPr marL="457200" indent="-457200">
              <a:buAutoNum type="arabicPeriod"/>
            </a:pPr>
            <a:r>
              <a:rPr lang="es-ES" sz="2000" b="1" dirty="0"/>
              <a:t>Evaluación de visita y obtención de resultados.</a:t>
            </a:r>
          </a:p>
          <a:p>
            <a:pPr marL="457200" indent="-457200">
              <a:buAutoNum type="arabicPeriod"/>
            </a:pPr>
            <a:r>
              <a:rPr lang="es-ES" sz="2000" b="1" dirty="0"/>
              <a:t>Toma de decisiones.</a:t>
            </a:r>
          </a:p>
          <a:p>
            <a:pPr marL="457200" indent="-457200">
              <a:buAutoNum type="arabicPeriod"/>
            </a:pPr>
            <a:endParaRPr lang="es-ES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EB7B10D-2C88-4091-932D-19A35DA6CA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6981" y="4622434"/>
            <a:ext cx="2500084" cy="193032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8BF702C-90D0-42B8-9C4E-3535DD695FBA}"/>
              </a:ext>
            </a:extLst>
          </p:cNvPr>
          <p:cNvSpPr txBox="1"/>
          <p:nvPr/>
        </p:nvSpPr>
        <p:spPr>
          <a:xfrm>
            <a:off x="7671916" y="4341447"/>
            <a:ext cx="3582238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b="1" dirty="0"/>
              <a:t>La OBSERVACIÓN DE CELOS ES LA FORMA MÁS BARATA DE ALCANZAR EL ÉXITO REPRODUCTIVO.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1FD7180-3CD5-45DE-9EEE-DE0F5AF459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1917" y="5300588"/>
            <a:ext cx="1642906" cy="147200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E0284B5-85AE-40E1-8BD4-B638486E34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52" y="5300588"/>
            <a:ext cx="1779602" cy="143619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7C2B4A3-18FE-46BC-B550-EF5C169B50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3746" y="1314367"/>
            <a:ext cx="6439645" cy="511469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1D3AD59-6E1A-4CC8-9F0D-81BEDDFE2E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305" y="1473770"/>
            <a:ext cx="6858000" cy="51435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D94025B-5B50-4811-8D09-FA996B54C5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7589" y="1593223"/>
            <a:ext cx="4743466" cy="622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4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006A668-AA8C-409F-B97D-DB762C914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0439" y="3459773"/>
            <a:ext cx="3898760" cy="289769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1D6E646-94A6-476A-A600-48F16A3E4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01197" y="3327993"/>
            <a:ext cx="3989196" cy="325168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DC37B6E-50AF-4636-BFAB-E9341A88E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9966" y="3281474"/>
            <a:ext cx="3863591" cy="321912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1442572-CD25-4E90-A521-5A45B1854D30}"/>
              </a:ext>
            </a:extLst>
          </p:cNvPr>
          <p:cNvSpPr txBox="1"/>
          <p:nvPr/>
        </p:nvSpPr>
        <p:spPr>
          <a:xfrm>
            <a:off x="432080" y="487345"/>
            <a:ext cx="10264390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dirty="0"/>
              <a:t>SEMENTALES USADOS:</a:t>
            </a:r>
          </a:p>
          <a:p>
            <a:endParaRPr lang="es-ES" b="1" dirty="0"/>
          </a:p>
          <a:p>
            <a:pPr marL="285750" indent="-285750">
              <a:buFontTx/>
              <a:buChar char="-"/>
            </a:pPr>
            <a:r>
              <a:rPr lang="es-ES" b="1" dirty="0"/>
              <a:t>No monta natural.</a:t>
            </a:r>
          </a:p>
          <a:p>
            <a:pPr marL="285750" indent="-285750">
              <a:buFontTx/>
              <a:buChar char="-"/>
            </a:pPr>
            <a:r>
              <a:rPr lang="es-ES" b="1" dirty="0"/>
              <a:t>Genética EEUU, sobre toro </a:t>
            </a:r>
            <a:r>
              <a:rPr lang="es-ES" b="1" dirty="0" err="1"/>
              <a:t>Viking</a:t>
            </a:r>
            <a:r>
              <a:rPr lang="es-ES" dirty="0"/>
              <a:t>.</a:t>
            </a:r>
          </a:p>
          <a:p>
            <a:pPr marL="285750" indent="-285750">
              <a:buFontTx/>
              <a:buChar char="-"/>
            </a:pPr>
            <a:r>
              <a:rPr lang="es-ES" b="1" dirty="0"/>
              <a:t>Búsqueda de caracteres funcionales.</a:t>
            </a:r>
          </a:p>
          <a:p>
            <a:pPr marL="285750" indent="-285750">
              <a:buFontTx/>
              <a:buChar char="-"/>
            </a:pPr>
            <a:r>
              <a:rPr lang="es-ES" b="1" dirty="0"/>
              <a:t>Toros probados. Equilibrados. </a:t>
            </a:r>
          </a:p>
          <a:p>
            <a:pPr marL="285750" indent="-285750">
              <a:buFontTx/>
              <a:buChar char="-"/>
            </a:pPr>
            <a:r>
              <a:rPr lang="es-ES" b="1" dirty="0"/>
              <a:t>Semen sexado en novillas.</a:t>
            </a:r>
          </a:p>
        </p:txBody>
      </p:sp>
    </p:spTree>
    <p:extLst>
      <p:ext uri="{BB962C8B-B14F-4D97-AF65-F5344CB8AC3E}">
        <p14:creationId xmlns:p14="http://schemas.microsoft.com/office/powerpoint/2010/main" val="3585204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F60997B-B8DF-4A75-87BF-9FD1766FF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18" y="512466"/>
            <a:ext cx="10559187" cy="215485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97EE5EC-87E1-4F16-8363-102B28479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18" y="2821583"/>
            <a:ext cx="4240530" cy="219456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4E5D1FC-2559-445B-A74C-961E3CA7E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896" y="2821583"/>
            <a:ext cx="4339406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438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23BFD9E-74CE-4873-881B-113A8F6F3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834" y="1066369"/>
            <a:ext cx="4816994" cy="546221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ADE6010-1816-4AEC-8B3C-12A98D525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093" y="341644"/>
            <a:ext cx="11619735" cy="49005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7AE9A03-3AB8-4180-BDF1-33244E8F0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95" y="1066370"/>
            <a:ext cx="6723568" cy="422529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C1A8FBB-3C96-4E7C-A403-14A2E63ED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102" y="5606629"/>
            <a:ext cx="6683754" cy="110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377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6DB601F-C98E-40C5-9F46-ECA240116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96" y="251209"/>
            <a:ext cx="11557735" cy="59920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52EDF28-8067-4332-BCB7-D48CED230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96" y="939585"/>
            <a:ext cx="6449120" cy="387633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3157998-A220-411A-82A7-405F44F5C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4011" y="939585"/>
            <a:ext cx="5053720" cy="387633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12A1BDC-70C9-4D46-AAF6-E3A66FCD48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848" y="5019152"/>
            <a:ext cx="5607152" cy="174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413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4CEFDC2-31D1-4DEC-8B55-2CB84333BC3F}"/>
              </a:ext>
            </a:extLst>
          </p:cNvPr>
          <p:cNvSpPr/>
          <p:nvPr/>
        </p:nvSpPr>
        <p:spPr>
          <a:xfrm>
            <a:off x="133978" y="-5068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b="1" dirty="0"/>
          </a:p>
          <a:p>
            <a:r>
              <a:rPr lang="es-ES" b="1" dirty="0"/>
              <a:t>7. Costes de producción.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A3DA8E3-F8C2-4CD5-B084-4FCAE9C06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70" y="655446"/>
            <a:ext cx="6323763" cy="5487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020F893-C734-42CA-8D67-06342D7CC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48" y="655446"/>
            <a:ext cx="5532120" cy="25527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3B14077-6E05-4E8B-B214-4EF7752F1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048" y="3387615"/>
            <a:ext cx="5532120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57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A3CE4C1-2E84-4C93-A8E5-1380CA54AF62}"/>
              </a:ext>
            </a:extLst>
          </p:cNvPr>
          <p:cNvSpPr/>
          <p:nvPr/>
        </p:nvSpPr>
        <p:spPr>
          <a:xfrm>
            <a:off x="217496" y="2896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/>
              <a:t>2. Organigrama y organización del personal.</a:t>
            </a:r>
          </a:p>
          <a:p>
            <a:pPr marL="342900" indent="-342900">
              <a:buAutoNum type="arabicPeriod"/>
            </a:pPr>
            <a:endParaRPr lang="es-ES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0A63E36-F506-49CB-B563-6A5456ADFD16}"/>
              </a:ext>
            </a:extLst>
          </p:cNvPr>
          <p:cNvSpPr txBox="1"/>
          <p:nvPr/>
        </p:nvSpPr>
        <p:spPr>
          <a:xfrm>
            <a:off x="5378795" y="1120676"/>
            <a:ext cx="6655443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/>
              <a:t>Encargado. Coordinación de todas las áreas. Alberto.</a:t>
            </a:r>
          </a:p>
          <a:p>
            <a:pPr marL="285750" indent="-285750">
              <a:buFontTx/>
              <a:buChar char="-"/>
            </a:pPr>
            <a:r>
              <a:rPr lang="es-ES" dirty="0"/>
              <a:t>Administración*: </a:t>
            </a:r>
            <a:r>
              <a:rPr lang="es-ES" dirty="0" err="1"/>
              <a:t>Hermi</a:t>
            </a:r>
            <a:r>
              <a:rPr lang="es-ES" dirty="0"/>
              <a:t>.</a:t>
            </a:r>
          </a:p>
          <a:p>
            <a:pPr marL="285750" indent="-285750">
              <a:buFontTx/>
              <a:buChar char="-"/>
            </a:pPr>
            <a:r>
              <a:rPr lang="es-ES" dirty="0"/>
              <a:t>Mantenimiento y apoyo de calle. Pedro.</a:t>
            </a:r>
          </a:p>
          <a:p>
            <a:pPr marL="285750" indent="-285750">
              <a:buFontTx/>
              <a:buChar char="-"/>
            </a:pPr>
            <a:r>
              <a:rPr lang="es-ES" dirty="0"/>
              <a:t>Calle. Alimentación. Luis. Limpieza de albergues. Borja.</a:t>
            </a:r>
          </a:p>
          <a:p>
            <a:pPr marL="285750" indent="-285750">
              <a:buFontTx/>
              <a:buChar char="-"/>
            </a:pPr>
            <a:r>
              <a:rPr lang="es-ES" dirty="0"/>
              <a:t>Ordeñadores. Antonio, Dani y Juanjo. (Un solo ordeñador en sala).</a:t>
            </a:r>
          </a:p>
          <a:p>
            <a:pPr marL="285750" indent="-285750">
              <a:buFontTx/>
              <a:buChar char="-"/>
            </a:pPr>
            <a:r>
              <a:rPr lang="es-ES" dirty="0"/>
              <a:t>Programa Medicina Preventiva: Alba Ganaderos S.C.A.</a:t>
            </a:r>
          </a:p>
          <a:p>
            <a:pPr marL="285750" indent="-285750">
              <a:buFontTx/>
              <a:buChar char="-"/>
            </a:pPr>
            <a:r>
              <a:rPr lang="es-ES" dirty="0"/>
              <a:t>Gestión Reproductiva, económica y elaboración de raciones: Antonio Casas.</a:t>
            </a:r>
            <a:endParaRPr lang="es-ES" sz="10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E5C69DE-3311-4555-91AD-5F418E8AE8D2}"/>
              </a:ext>
            </a:extLst>
          </p:cNvPr>
          <p:cNvSpPr/>
          <p:nvPr/>
        </p:nvSpPr>
        <p:spPr>
          <a:xfrm>
            <a:off x="5652963" y="4122127"/>
            <a:ext cx="2942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3. Litros producidos por UTA.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4D8D942-593F-4ABA-AF62-902DFDE680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44" y="4815163"/>
            <a:ext cx="1538628" cy="147732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94717E7-1A58-44FF-A6D3-DEAAD2C3FDE2}"/>
              </a:ext>
            </a:extLst>
          </p:cNvPr>
          <p:cNvSpPr txBox="1"/>
          <p:nvPr/>
        </p:nvSpPr>
        <p:spPr>
          <a:xfrm>
            <a:off x="7446006" y="4815163"/>
            <a:ext cx="4713829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Vacas presentes: 280.</a:t>
            </a:r>
          </a:p>
          <a:p>
            <a:r>
              <a:rPr lang="es-ES" dirty="0"/>
              <a:t>Vacas lactantes: 238 (85%).</a:t>
            </a:r>
          </a:p>
          <a:p>
            <a:r>
              <a:rPr lang="es-ES" dirty="0"/>
              <a:t>Litros producidos día: 7.800 litros, (32,7 l./vaca).</a:t>
            </a:r>
          </a:p>
          <a:p>
            <a:r>
              <a:rPr lang="es-ES" dirty="0"/>
              <a:t>Trabajadores: 7.</a:t>
            </a:r>
          </a:p>
          <a:p>
            <a:r>
              <a:rPr lang="es-ES" b="1" dirty="0"/>
              <a:t>LITROS UTA: 1.114 LITROS.</a:t>
            </a:r>
          </a:p>
        </p:txBody>
      </p:sp>
      <p:pic>
        <p:nvPicPr>
          <p:cNvPr id="1026" name="Picture 2" descr="C:\Users\LENOVO\Desktop\BRÁCANA PUERTAS ABIERTAS\PRESENTACIÓN\FOTO EQUIPO BRÁCAN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234" y="1413164"/>
            <a:ext cx="4863467" cy="4429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051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687A85F-7976-45DD-ADA2-FAA8A6E1C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871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F4469AC-CF8A-4E64-AF01-226E0C7A9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82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237CE2A-F98D-41D0-ACF9-7E379B6F3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06944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C25054E-1CE9-4AAE-9769-32847259F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7593"/>
            <a:ext cx="12192000" cy="328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7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6097087-EE35-4924-A939-1574B0EA1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05565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80A45C5-8FFB-406D-B83E-E775C570D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52886"/>
            <a:ext cx="12192000" cy="100556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086CCCD-D18F-4EDE-8426-88360FF80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55678"/>
            <a:ext cx="12192000" cy="24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9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738FE25-FD58-4BA0-9E7F-A924BB68E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0447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697A623-AA39-4B48-BA09-E3BBEBC70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8584"/>
            <a:ext cx="12192000" cy="2661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5B7C43D-41BE-4CA2-A55F-A32C86D74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33404"/>
            <a:ext cx="12192000" cy="20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9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1D93A6D-C84C-4584-BAB1-D9AE75ED0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64670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E16A5A5-8AD5-4910-B589-1288EAF24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75364"/>
            <a:ext cx="12192000" cy="234343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7133032-489D-49E3-9335-275E194F2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47460"/>
            <a:ext cx="12192000" cy="138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9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83878A-5B83-42AF-9224-0436FC78F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2263"/>
            <a:ext cx="12192000" cy="3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299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4AEF7DE-05BB-4EAC-BF10-4AE05BA40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9861"/>
            <a:ext cx="12192000" cy="51463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92D84E0-0FEE-40B9-BAB8-887B009A7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5224"/>
            <a:ext cx="12192000" cy="51463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DE828BE-5AF5-4493-B173-7049D54D1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51218"/>
            <a:ext cx="12192000" cy="51463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3EBAA4D-E77B-428B-B20E-C2C98FC1B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005" y="2859900"/>
            <a:ext cx="5585265" cy="335710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42C0808-8E9B-4AB1-8F92-8BF8A9043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7128" y="2859900"/>
            <a:ext cx="5585265" cy="335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0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73E397CF-1639-4D3A-AD9A-DF5FFAE66B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8762034"/>
              </p:ext>
            </p:extLst>
          </p:nvPr>
        </p:nvGraphicFramePr>
        <p:xfrm>
          <a:off x="7958495" y="64330"/>
          <a:ext cx="4233505" cy="6793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8CC89A13-685C-4DF4-B805-2149065B1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01101" cy="523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018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C5C3FB7-71EE-4EBE-B7ED-D63D3C674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7395210" cy="4567405"/>
          </a:xfrm>
          <a:prstGeom prst="rect">
            <a:avLst/>
          </a:prstGeom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DE8AF36F-C546-471B-991D-7B0089E455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8059665"/>
              </p:ext>
            </p:extLst>
          </p:nvPr>
        </p:nvGraphicFramePr>
        <p:xfrm>
          <a:off x="7472195" y="0"/>
          <a:ext cx="4572000" cy="6267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56826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72D1FF9-55BB-4941-9BCA-4698899E9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1321" y="1591653"/>
            <a:ext cx="5777524" cy="433314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047DA20-E7C2-4786-9D03-84448F14575E}"/>
              </a:ext>
            </a:extLst>
          </p:cNvPr>
          <p:cNvSpPr txBox="1"/>
          <p:nvPr/>
        </p:nvSpPr>
        <p:spPr>
          <a:xfrm>
            <a:off x="271305" y="326571"/>
            <a:ext cx="897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4. REGISTROS Y TOMA DE DATOS DIARIOS: Básico para evaluación de protocolos.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197959B-A0D4-44F1-952B-0C8D61D0F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115" y="1521069"/>
            <a:ext cx="5858192" cy="439364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C389F44-5662-488D-9B29-C4DF81BD4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32" y="788795"/>
            <a:ext cx="6858000" cy="51435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C4CF8B7-252A-4EB6-9A87-061DDCA80A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41" y="2553957"/>
            <a:ext cx="5303296" cy="397747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148FD29-B312-4AEF-B0B4-9A9AC6E2C4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50219" y="2923547"/>
            <a:ext cx="4652387" cy="311603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7D77106-55D3-4465-93DB-D58B4BB0B5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74787" y="2779417"/>
            <a:ext cx="3518597" cy="2638948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007198EB-373D-4014-B8F1-89CA90B47D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689" y="2629946"/>
            <a:ext cx="3913971" cy="293547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F31D59F9-74F6-4D1F-83A8-203B90961A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88092" y="3241189"/>
            <a:ext cx="2493385" cy="1870039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73211452-B253-45E2-8AC9-F8C85BC09C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09260" y="4357838"/>
            <a:ext cx="2329072" cy="174680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823C1C07-1663-441D-AB22-A361EB202A6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1779" y="4400781"/>
            <a:ext cx="2196539" cy="1647404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0273AB12-CB04-48F6-814A-1F079997EF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963" y="695903"/>
            <a:ext cx="4801384" cy="6037693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1FBEFD82-78C5-42CA-9B65-9FF8B1F506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968" y="236949"/>
            <a:ext cx="2413170" cy="180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B198569-0779-460C-AAF5-F6F91F1C7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80" y="118941"/>
            <a:ext cx="9805677" cy="664167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2B575F3-97B1-472F-A48E-15E6807621A8}"/>
              </a:ext>
            </a:extLst>
          </p:cNvPr>
          <p:cNvSpPr txBox="1"/>
          <p:nvPr/>
        </p:nvSpPr>
        <p:spPr>
          <a:xfrm>
            <a:off x="8989801" y="118941"/>
            <a:ext cx="1355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AÑO 2000</a:t>
            </a:r>
          </a:p>
        </p:txBody>
      </p:sp>
    </p:spTree>
    <p:extLst>
      <p:ext uri="{BB962C8B-B14F-4D97-AF65-F5344CB8AC3E}">
        <p14:creationId xmlns:p14="http://schemas.microsoft.com/office/powerpoint/2010/main" val="27656513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1875A1C-E6C7-4CC1-AC35-9EBDE927B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91" y="284027"/>
            <a:ext cx="2054530" cy="42675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D85933F-8E78-41E8-A995-464BF835F256}"/>
              </a:ext>
            </a:extLst>
          </p:cNvPr>
          <p:cNvSpPr txBox="1"/>
          <p:nvPr/>
        </p:nvSpPr>
        <p:spPr>
          <a:xfrm>
            <a:off x="851602" y="1372332"/>
            <a:ext cx="681894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A CORTO: </a:t>
            </a:r>
          </a:p>
          <a:p>
            <a:endParaRPr lang="es-ES" b="1" dirty="0"/>
          </a:p>
          <a:p>
            <a:pPr marL="285750" indent="-285750">
              <a:buFontTx/>
              <a:buChar char="-"/>
            </a:pPr>
            <a:r>
              <a:rPr lang="es-ES" b="1" dirty="0"/>
              <a:t>Poner tres ordeños para aumentar la productividad.</a:t>
            </a:r>
          </a:p>
          <a:p>
            <a:pPr marL="285750" indent="-285750">
              <a:buFontTx/>
              <a:buChar char="-"/>
            </a:pPr>
            <a:r>
              <a:rPr lang="es-ES" b="1" dirty="0"/>
              <a:t>Estabilizar producción por vaca presente.</a:t>
            </a:r>
          </a:p>
          <a:p>
            <a:pPr marL="285750" indent="-285750">
              <a:buFontTx/>
              <a:buChar char="-"/>
            </a:pPr>
            <a:endParaRPr lang="es-ES" b="1" dirty="0"/>
          </a:p>
          <a:p>
            <a:r>
              <a:rPr lang="es-ES" b="1" dirty="0"/>
              <a:t>A MEDIO:</a:t>
            </a:r>
          </a:p>
          <a:p>
            <a:endParaRPr lang="es-ES" b="1" dirty="0"/>
          </a:p>
          <a:p>
            <a:pPr marL="285750" indent="-285750">
              <a:buFontTx/>
              <a:buChar char="-"/>
            </a:pPr>
            <a:r>
              <a:rPr lang="es-ES" b="1" dirty="0"/>
              <a:t>Ordeñar 340 vacas (“menos es más”).</a:t>
            </a:r>
          </a:p>
          <a:p>
            <a:pPr marL="285750" indent="-285750">
              <a:buFontTx/>
              <a:buChar char="-"/>
            </a:pPr>
            <a:r>
              <a:rPr lang="es-ES" b="1" dirty="0"/>
              <a:t>Recriar terneras en centro de recrío.</a:t>
            </a:r>
          </a:p>
          <a:p>
            <a:pPr marL="285750" indent="-285750">
              <a:buFontTx/>
              <a:buChar char="-"/>
            </a:pPr>
            <a:r>
              <a:rPr lang="es-ES" b="1" dirty="0"/>
              <a:t>Inversión: nave de secas. Compra de animales.</a:t>
            </a:r>
          </a:p>
          <a:p>
            <a:pPr marL="285750" indent="-285750">
              <a:buFontTx/>
              <a:buChar char="-"/>
            </a:pPr>
            <a:endParaRPr lang="es-ES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58A54C1-0E07-410E-AD26-A3B090FDA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927" y="2895856"/>
            <a:ext cx="3215273" cy="323159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95121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2A1516E-B24C-4477-89DA-F27DF02C9917}"/>
              </a:ext>
            </a:extLst>
          </p:cNvPr>
          <p:cNvSpPr/>
          <p:nvPr/>
        </p:nvSpPr>
        <p:spPr>
          <a:xfrm>
            <a:off x="23015" y="-13952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AutoNum type="arabicPeriod"/>
            </a:pPr>
            <a:endParaRPr lang="es-ES" b="1" dirty="0"/>
          </a:p>
          <a:p>
            <a:r>
              <a:rPr lang="es-ES" b="1" u="sng" dirty="0"/>
              <a:t>5. Programa de Medicina Preventiva Leche Alba.</a:t>
            </a:r>
          </a:p>
          <a:p>
            <a:r>
              <a:rPr lang="es-ES" b="1" i="1" dirty="0"/>
              <a:t>5.1. Plan de manejo:</a:t>
            </a:r>
          </a:p>
          <a:p>
            <a:r>
              <a:rPr lang="es-ES" b="1" i="1" dirty="0">
                <a:latin typeface="Abadi" panose="020B0604020104020204" pitchFamily="34" charset="0"/>
              </a:rPr>
              <a:t>• </a:t>
            </a:r>
            <a:r>
              <a:rPr lang="es-ES" b="1" i="1" dirty="0"/>
              <a:t>Manejo por lotes: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CINCO PATIOS DE PRODUCCIÓN DE 50 VACAS </a:t>
            </a:r>
            <a:r>
              <a:rPr lang="es-ES" sz="1400" b="1" i="1" dirty="0"/>
              <a:t>(6 m2/vaca</a:t>
            </a:r>
            <a:r>
              <a:rPr lang="es-ES" b="1" i="1" dirty="0"/>
              <a:t>)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PATIO DE POSTPARTO (Protocolos de Salud. 15-20 días)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PATIO DE PREPARTO (2 semanas vacas, 3 novillas).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PATIO DE SECAS Y NOVILLAS PREÑADAS.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BOX DE TERNEROS LACTANTES.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PATIOS DE TERNEROS LACTANTES.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PATIO DE DESTETE.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PATIOS DE TERNERAS, HASTA INSEMINACIÓN.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PATIO DE NOVILLAS EN INSEMINACIÓN.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B3C4FF8-0A43-422E-B8C5-2FE89EDBC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319" y="3597864"/>
            <a:ext cx="3699641" cy="319255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79E9EC7-D2EC-44C2-94F0-DA8C29199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0083" y="866378"/>
            <a:ext cx="5447342" cy="381277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D4E2FBA-C131-4ED3-939D-59177AA63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298" y="3797719"/>
            <a:ext cx="3205233" cy="280552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280D567-8C31-455E-9B1A-1CD9294F3A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8822" y="2763619"/>
            <a:ext cx="4801314" cy="3252281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60EAFFAB-F449-4AE3-9BD8-1DFC986C10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850" y="67583"/>
            <a:ext cx="5748082" cy="6659788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E8D3E5B-9175-4F47-811A-1254E07F71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339" y="49094"/>
            <a:ext cx="6174406" cy="465739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1EC8E2EF-949D-4EE3-8F5D-CA2E5537A8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517" y="1743644"/>
            <a:ext cx="5646205" cy="4913369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ECAD6E04-5466-42E9-82A3-C091F2256A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3798" y="421635"/>
            <a:ext cx="6858000" cy="614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2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C87C037-BCDE-44E4-90CB-E240ED1C1FCA}"/>
              </a:ext>
            </a:extLst>
          </p:cNvPr>
          <p:cNvSpPr/>
          <p:nvPr/>
        </p:nvSpPr>
        <p:spPr>
          <a:xfrm>
            <a:off x="162355" y="211088"/>
            <a:ext cx="52838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u="sng" dirty="0"/>
              <a:t>5. Programa de Medicina Preventiva Leche Alba.</a:t>
            </a:r>
          </a:p>
          <a:p>
            <a:r>
              <a:rPr lang="es-ES" b="1" i="1" dirty="0"/>
              <a:t>5.1. Plan de manejo:</a:t>
            </a:r>
          </a:p>
          <a:p>
            <a:r>
              <a:rPr lang="es-ES" b="1" i="1" dirty="0">
                <a:latin typeface="Abadi" panose="020B0604020104020204" pitchFamily="34" charset="0"/>
              </a:rPr>
              <a:t>• </a:t>
            </a:r>
            <a:r>
              <a:rPr lang="es-ES" b="1" i="1" dirty="0"/>
              <a:t>Manejo de alimentación: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RACIÓN DE PRODUCCIÓN. Dos repartos diarios, tres acercamientos de comida. Preparto una sola vez por la tarde.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RACIÓN DE SECAS Y NOVILLAS PREÑADAS. Un reparto diario.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LECHE MATERNIZADA ALBA. Dos tomas de dos litros (130 g/l).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PIENSO DE ARRANQUE ALBA. Libre disposición.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PIENSO RECRÍA. Libre disposición.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161DDE3-0E0C-486F-B3F5-DF0A02B28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868" y="64476"/>
            <a:ext cx="6753609" cy="673825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3BE8EEB-50BD-4654-9966-EA3E704D9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25143" y="150725"/>
            <a:ext cx="6858000" cy="65565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C0F0686-10F2-4F11-9B66-1DC016C10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7171" y="248696"/>
            <a:ext cx="6858000" cy="636060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84E00F-107E-4B48-AF68-47C52D8E53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866" y="2547256"/>
            <a:ext cx="6859118" cy="431074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C4381BF-0A29-441E-BF96-426E5E2E39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153" y="4107839"/>
            <a:ext cx="2952260" cy="212588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4838F32-CF39-4619-A94A-B75364107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2551" y="4146588"/>
            <a:ext cx="3035294" cy="212588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1F01061-FF97-4CEA-8735-7D1E0A4B48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8312" y="3897132"/>
            <a:ext cx="3235375" cy="242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4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07E9608-6778-4730-9C5D-197BF9B14BB4}"/>
              </a:ext>
            </a:extLst>
          </p:cNvPr>
          <p:cNvSpPr/>
          <p:nvPr/>
        </p:nvSpPr>
        <p:spPr>
          <a:xfrm>
            <a:off x="82769" y="-121617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u="sng" dirty="0"/>
              <a:t>5. Programa de Medicina Preventiva Leche Alba.</a:t>
            </a:r>
          </a:p>
          <a:p>
            <a:r>
              <a:rPr lang="es-ES" b="1" i="1" dirty="0"/>
              <a:t>5.1. Plan de manejo:</a:t>
            </a:r>
          </a:p>
          <a:p>
            <a:r>
              <a:rPr lang="es-ES" b="1" i="1" dirty="0">
                <a:latin typeface="Abadi" panose="020B0604020104020204" pitchFamily="34" charset="0"/>
              </a:rPr>
              <a:t>• </a:t>
            </a:r>
            <a:r>
              <a:rPr lang="es-ES" b="1" i="1" dirty="0"/>
              <a:t>Manejo de recría: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Recogida de calostro de sala de ordeño.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Evaluación calidad de calostro. Medición de densidad.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Pasteurizado de calostro.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Congelación en banco de calostro.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Encalostrado con sonda, 4 litros.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IP roja Machos, IP amarilla Hembras.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Leche maternizada. Dos tomas, 130 g/l.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Pienso de arranque. Hasta destete.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Quemado de cuernos sobre 20-25 días.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Destete 2,5-3 meses, según desarrollo.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Pienso recría y heno de avena. Hasta 5 meses.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Vacunaciones según Plan Vacunal.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Ración de producción y heno avena. Hasta 12 meses.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Ración de vacas secas. Hasta preparto.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D0A0ED-4CF8-4CE9-B4A8-77BCB6D7A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5738" y="1029691"/>
            <a:ext cx="6647794" cy="485783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3C8EFBA-E660-4D77-95B3-EEDF9C88C5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1163" y="5114613"/>
            <a:ext cx="2165424" cy="120077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96425FE-CDC3-48D8-A23F-486D30C666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4832" y="5139733"/>
            <a:ext cx="2165424" cy="115053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B7DA012-0B6E-434D-8A99-2E6ACCBFDB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4081" y="5087484"/>
            <a:ext cx="2150212" cy="123982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526A923-5B04-44BC-BC38-ECAAFFA5B0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1624" y="716295"/>
            <a:ext cx="4652667" cy="34895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DD1079A-E863-44F5-A03D-6093816E76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4803" y="4923048"/>
            <a:ext cx="2150212" cy="156869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1ECCF89C-1BEB-4D29-B556-10226F69E5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154" y="3263382"/>
            <a:ext cx="4346929" cy="3260197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C9D3B6F-0021-4003-85C3-B08157E649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8247" y="1795372"/>
            <a:ext cx="2160396" cy="1704737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D1C8BB68-A234-4AD0-9BB2-A991CB8B23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26129" y="3533594"/>
            <a:ext cx="2396532" cy="141190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C744AC04-2D8F-44C4-B31A-483A6AA50E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33" y="4125700"/>
            <a:ext cx="2604098" cy="268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6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74F6CF4-BB81-4FAB-A307-575432B4FA74}"/>
              </a:ext>
            </a:extLst>
          </p:cNvPr>
          <p:cNvSpPr/>
          <p:nvPr/>
        </p:nvSpPr>
        <p:spPr>
          <a:xfrm>
            <a:off x="103832" y="108250"/>
            <a:ext cx="636730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u="sng" dirty="0"/>
              <a:t>5. Programa de Medicina Preventiva Leche Alba.</a:t>
            </a:r>
          </a:p>
          <a:p>
            <a:r>
              <a:rPr lang="es-ES" b="1" i="1" dirty="0"/>
              <a:t>5.1. Plan de manejo:</a:t>
            </a:r>
          </a:p>
          <a:p>
            <a:r>
              <a:rPr lang="es-ES" b="1" i="1" dirty="0">
                <a:latin typeface="Abadi" panose="020B0604020104020204" pitchFamily="34" charset="0"/>
              </a:rPr>
              <a:t>• </a:t>
            </a:r>
            <a:r>
              <a:rPr lang="es-ES" b="1" i="1" dirty="0"/>
              <a:t>Manejo de camas y albergues: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Grada rotaria mañana y tarde.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Encamado con serrín dos veces por semana. Lunes y jueves.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Cal viva un vez por mes, según estación.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Pasillos de alimentación y laterales se limpian una vez al día.</a:t>
            </a:r>
          </a:p>
          <a:p>
            <a:pPr marL="285750" indent="-285750">
              <a:buFontTx/>
              <a:buChar char="-"/>
            </a:pPr>
            <a:r>
              <a:rPr lang="es-ES" b="1" i="1" dirty="0"/>
              <a:t>Preparto y recría con cama de paja.</a:t>
            </a:r>
          </a:p>
          <a:p>
            <a:endParaRPr lang="es-ES" b="1" i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2A17E68-A07E-4F61-9B25-A0D3B58B3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" y="2456823"/>
            <a:ext cx="5321719" cy="422804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7BAB483-D6AB-4857-ADB0-759448A9E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134" y="3920533"/>
            <a:ext cx="3342752" cy="25070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6B6225C-62BD-4DED-AE87-93003AAAD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1864" y="743264"/>
            <a:ext cx="5845632" cy="438422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C3E08D2-3A8A-4D38-AFCF-5433BC6983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5178" y="653979"/>
            <a:ext cx="6858000" cy="557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0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1720</TotalTime>
  <Words>1875</Words>
  <Application>Microsoft Office PowerPoint</Application>
  <PresentationFormat>Panorámica</PresentationFormat>
  <Paragraphs>299</Paragraphs>
  <Slides>51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57" baseType="lpstr">
      <vt:lpstr>Abadi</vt:lpstr>
      <vt:lpstr>Arial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Antonio Casas Garcia</dc:creator>
  <cp:lastModifiedBy>Antonio Casas Garcia</cp:lastModifiedBy>
  <cp:revision>119</cp:revision>
  <dcterms:created xsi:type="dcterms:W3CDTF">2020-02-23T22:18:41Z</dcterms:created>
  <dcterms:modified xsi:type="dcterms:W3CDTF">2020-03-02T22:34:03Z</dcterms:modified>
</cp:coreProperties>
</file>